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4" r:id="rId9"/>
    <p:sldId id="266" r:id="rId10"/>
    <p:sldId id="265" r:id="rId11"/>
    <p:sldId id="267" r:id="rId12"/>
    <p:sldId id="269" r:id="rId13"/>
    <p:sldId id="268" r:id="rId14"/>
    <p:sldId id="271" r:id="rId15"/>
    <p:sldId id="270" r:id="rId16"/>
    <p:sldId id="272" r:id="rId17"/>
    <p:sldId id="26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864DF95-EBA6-48A4-BA41-6B1140D06C05}" type="datetimeFigureOut">
              <a:rPr lang="ru-RU" smtClean="0"/>
              <a:t>12.11.2019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375766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64DF95-EBA6-48A4-BA41-6B1140D06C05}" type="datetimeFigureOut">
              <a:rPr lang="ru-RU" smtClean="0"/>
              <a:t>12.11.2019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158975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64DF95-EBA6-48A4-BA41-6B1140D06C05}" type="datetimeFigureOut">
              <a:rPr lang="ru-RU" smtClean="0"/>
              <a:t>12.11.2019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184832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64DF95-EBA6-48A4-BA41-6B1140D06C05}" type="datetimeFigureOut">
              <a:rPr lang="ru-RU" smtClean="0"/>
              <a:t>12.11.2019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394846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64DF95-EBA6-48A4-BA41-6B1140D06C05}" type="datetimeFigureOut">
              <a:rPr lang="ru-RU" smtClean="0"/>
              <a:t>12.11.2019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396911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864DF95-EBA6-48A4-BA41-6B1140D06C05}" type="datetimeFigureOut">
              <a:rPr lang="ru-RU" smtClean="0"/>
              <a:t>12.11.2019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185444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864DF95-EBA6-48A4-BA41-6B1140D06C05}" type="datetimeFigureOut">
              <a:rPr lang="ru-RU" smtClean="0"/>
              <a:t>12.11.2019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409597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864DF95-EBA6-48A4-BA41-6B1140D06C05}" type="datetimeFigureOut">
              <a:rPr lang="ru-RU" smtClean="0"/>
              <a:t>12.11.2019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395870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64DF95-EBA6-48A4-BA41-6B1140D06C05}" type="datetimeFigureOut">
              <a:rPr lang="ru-RU" smtClean="0"/>
              <a:t>12.11.2019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313344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64DF95-EBA6-48A4-BA41-6B1140D06C05}" type="datetimeFigureOut">
              <a:rPr lang="ru-RU" smtClean="0"/>
              <a:t>12.11.2019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58642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64DF95-EBA6-48A4-BA41-6B1140D06C05}" type="datetimeFigureOut">
              <a:rPr lang="ru-RU" smtClean="0"/>
              <a:t>12.11.2019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F2D5B4-2755-4CBA-B88E-4F04DFE0FFA6}" type="slidenum">
              <a:rPr lang="ru-RU" smtClean="0"/>
              <a:t>‹#›</a:t>
            </a:fld>
            <a:endParaRPr lang="ru-RU"/>
          </a:p>
        </p:txBody>
      </p:sp>
    </p:spTree>
    <p:extLst>
      <p:ext uri="{BB962C8B-B14F-4D97-AF65-F5344CB8AC3E}">
        <p14:creationId xmlns:p14="http://schemas.microsoft.com/office/powerpoint/2010/main" val="339517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4DF95-EBA6-48A4-BA41-6B1140D06C05}" type="datetimeFigureOut">
              <a:rPr lang="ru-RU" smtClean="0"/>
              <a:t>12.11.2019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2D5B4-2755-4CBA-B88E-4F04DFE0FFA6}" type="slidenum">
              <a:rPr lang="ru-RU" smtClean="0"/>
              <a:t>‹#›</a:t>
            </a:fld>
            <a:endParaRPr lang="ru-RU"/>
          </a:p>
        </p:txBody>
      </p:sp>
    </p:spTree>
    <p:extLst>
      <p:ext uri="{BB962C8B-B14F-4D97-AF65-F5344CB8AC3E}">
        <p14:creationId xmlns:p14="http://schemas.microsoft.com/office/powerpoint/2010/main" val="31360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a:ln>
            <a:solidFill>
              <a:srgbClr val="FFC000"/>
            </a:solidFill>
          </a:ln>
        </p:spPr>
      </p:pic>
      <p:sp>
        <p:nvSpPr>
          <p:cNvPr id="8" name="TextBox 7"/>
          <p:cNvSpPr txBox="1"/>
          <p:nvPr/>
        </p:nvSpPr>
        <p:spPr>
          <a:xfrm>
            <a:off x="2178907" y="459992"/>
            <a:ext cx="7834184" cy="2554545"/>
          </a:xfrm>
          <a:prstGeom prst="rect">
            <a:avLst/>
          </a:prstGeom>
          <a:noFill/>
        </p:spPr>
        <p:txBody>
          <a:bodyPr wrap="square" rtlCol="0">
            <a:spAutoFit/>
          </a:bodyPr>
          <a:lstStyle/>
          <a:p>
            <a:pPr algn="ctr">
              <a:spcAft>
                <a:spcPts val="0"/>
              </a:spcAft>
            </a:pPr>
            <a:r>
              <a:rPr lang="ru-RU" sz="3200" b="1" i="1" dirty="0" smtClean="0">
                <a:solidFill>
                  <a:srgbClr val="00B0F0"/>
                </a:solidFill>
                <a:effectLst/>
                <a:latin typeface="Times New Roman" panose="02020603050405020304" pitchFamily="18" charset="0"/>
                <a:ea typeface="Times New Roman" panose="02020603050405020304" pitchFamily="18" charset="0"/>
              </a:rPr>
              <a:t>Консультация для родителей</a:t>
            </a:r>
          </a:p>
          <a:p>
            <a:pPr algn="ctr">
              <a:spcAft>
                <a:spcPts val="0"/>
              </a:spcAft>
            </a:pPr>
            <a:r>
              <a:rPr lang="ru-RU" sz="3200" b="1" i="1" dirty="0" smtClean="0">
                <a:solidFill>
                  <a:srgbClr val="00B0F0"/>
                </a:solidFill>
                <a:effectLst/>
                <a:latin typeface="Times New Roman" panose="02020603050405020304" pitchFamily="18" charset="0"/>
                <a:ea typeface="Times New Roman" panose="02020603050405020304" pitchFamily="18" charset="0"/>
              </a:rPr>
              <a:t>на тему:</a:t>
            </a:r>
          </a:p>
          <a:p>
            <a:pPr algn="ctr">
              <a:spcAft>
                <a:spcPts val="0"/>
              </a:spcAft>
            </a:pPr>
            <a:r>
              <a:rPr lang="ru-RU" sz="3200" b="1" i="1" dirty="0">
                <a:solidFill>
                  <a:srgbClr val="00B0F0"/>
                </a:solidFill>
                <a:latin typeface="Times New Roman" panose="02020603050405020304" pitchFamily="18" charset="0"/>
                <a:ea typeface="Times New Roman" panose="02020603050405020304" pitchFamily="18" charset="0"/>
              </a:rPr>
              <a:t>«Формирование у дошкольников умения устанавливать причинно-следственные связи»</a:t>
            </a:r>
            <a:endParaRPr lang="ru-RU" sz="3200" b="1" i="1" dirty="0">
              <a:solidFill>
                <a:srgbClr val="00B0F0"/>
              </a:solidFill>
              <a:effectLst/>
              <a:latin typeface="Times New Roman" panose="02020603050405020304" pitchFamily="18" charset="0"/>
              <a:ea typeface="Times New Roman" panose="02020603050405020304"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9" y="3014537"/>
            <a:ext cx="6858000" cy="3249565"/>
          </a:xfrm>
          <a:prstGeom prst="rect">
            <a:avLst/>
          </a:prstGeom>
          <a:ln w="76200">
            <a:solidFill>
              <a:srgbClr val="FFC000"/>
            </a:solidFill>
          </a:ln>
        </p:spPr>
      </p:pic>
    </p:spTree>
    <p:extLst>
      <p:ext uri="{BB962C8B-B14F-4D97-AF65-F5344CB8AC3E}">
        <p14:creationId xmlns:p14="http://schemas.microsoft.com/office/powerpoint/2010/main" val="3638990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46438" y="349478"/>
            <a:ext cx="10330248" cy="1631216"/>
          </a:xfrm>
          <a:prstGeom prst="rect">
            <a:avLst/>
          </a:prstGeom>
          <a:noFill/>
        </p:spPr>
        <p:txBody>
          <a:bodyPr wrap="square" rtlCol="0">
            <a:spAutoFit/>
          </a:bodyPr>
          <a:lstStyle/>
          <a:p>
            <a:r>
              <a:rPr lang="ru-RU" sz="2000" dirty="0">
                <a:solidFill>
                  <a:srgbClr val="7030A0"/>
                </a:solidFill>
                <a:latin typeface="Times New Roman" panose="02020603050405020304" pitchFamily="18" charset="0"/>
                <a:cs typeface="Times New Roman" panose="02020603050405020304" pitchFamily="18" charset="0"/>
              </a:rPr>
              <a:t>Дети учатся выстраивать цепочки взаимосвязей и в ходе специальных упражнений. Например:</a:t>
            </a:r>
          </a:p>
          <a:p>
            <a:r>
              <a:rPr lang="ru-RU" sz="2000" dirty="0">
                <a:solidFill>
                  <a:srgbClr val="7030A0"/>
                </a:solidFill>
                <a:latin typeface="Times New Roman" panose="02020603050405020304" pitchFamily="18" charset="0"/>
                <a:cs typeface="Times New Roman" panose="02020603050405020304" pitchFamily="18" charset="0"/>
              </a:rPr>
              <a:t>«Для чего нужны варежки?» — «Чтобы руки не замерзли».</a:t>
            </a:r>
          </a:p>
          <a:p>
            <a:r>
              <a:rPr lang="ru-RU" sz="2000" dirty="0">
                <a:solidFill>
                  <a:srgbClr val="7030A0"/>
                </a:solidFill>
                <a:latin typeface="Times New Roman" panose="02020603050405020304" pitchFamily="18" charset="0"/>
                <a:cs typeface="Times New Roman" panose="02020603050405020304" pitchFamily="18" charset="0"/>
              </a:rPr>
              <a:t>«Почему руки в варежках не замерзнут?» — «Потому что варежки теплые».</a:t>
            </a:r>
          </a:p>
          <a:p>
            <a:r>
              <a:rPr lang="ru-RU" sz="2000" dirty="0">
                <a:solidFill>
                  <a:srgbClr val="7030A0"/>
                </a:solidFill>
                <a:latin typeface="Times New Roman" panose="02020603050405020304" pitchFamily="18" charset="0"/>
                <a:cs typeface="Times New Roman" panose="02020603050405020304" pitchFamily="18" charset="0"/>
              </a:rPr>
              <a:t>«Почему они теплые?» — «Потому что они связаны из шерсти</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249" y="2091332"/>
            <a:ext cx="3498394" cy="2011577"/>
          </a:xfrm>
          <a:prstGeom prst="rect">
            <a:avLst/>
          </a:prstGeom>
          <a:ln w="76200">
            <a:solidFill>
              <a:srgbClr val="FFC000"/>
            </a:solidFill>
          </a:ln>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9782" y="2110848"/>
            <a:ext cx="3306502" cy="1992061"/>
          </a:xfrm>
          <a:prstGeom prst="rect">
            <a:avLst/>
          </a:prstGeom>
          <a:ln w="76200">
            <a:solidFill>
              <a:srgbClr val="FFC000"/>
            </a:solidFill>
          </a:ln>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072" y="4307628"/>
            <a:ext cx="3058512" cy="2051492"/>
          </a:xfrm>
          <a:prstGeom prst="rect">
            <a:avLst/>
          </a:prstGeom>
          <a:ln w="76200">
            <a:solidFill>
              <a:srgbClr val="FFC000"/>
            </a:solidFill>
          </a:ln>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007" y="4307628"/>
            <a:ext cx="3291877" cy="2037369"/>
          </a:xfrm>
          <a:prstGeom prst="rect">
            <a:avLst/>
          </a:prstGeom>
          <a:ln w="76200">
            <a:solidFill>
              <a:srgbClr val="FFC000"/>
            </a:solidFill>
          </a:ln>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818" y="2033015"/>
            <a:ext cx="3048000" cy="2069894"/>
          </a:xfrm>
          <a:prstGeom prst="rect">
            <a:avLst/>
          </a:prstGeom>
          <a:ln w="76200">
            <a:solidFill>
              <a:srgbClr val="FFC000"/>
            </a:solidFill>
            <a:prstDash val="solid"/>
          </a:ln>
        </p:spPr>
      </p:pic>
      <p:sp>
        <p:nvSpPr>
          <p:cNvPr id="11" name="Стрелка вправо 10"/>
          <p:cNvSpPr/>
          <p:nvPr/>
        </p:nvSpPr>
        <p:spPr>
          <a:xfrm>
            <a:off x="3785554" y="2722625"/>
            <a:ext cx="2594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7563970" y="2660826"/>
            <a:ext cx="2594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Выгнутая вправо стрелка 12"/>
          <p:cNvSpPr/>
          <p:nvPr/>
        </p:nvSpPr>
        <p:spPr>
          <a:xfrm rot="2361042">
            <a:off x="10384621" y="4192669"/>
            <a:ext cx="731520" cy="17684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Стрелка влево 13"/>
          <p:cNvSpPr/>
          <p:nvPr/>
        </p:nvSpPr>
        <p:spPr>
          <a:xfrm>
            <a:off x="5374266" y="507690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3064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33384" y="606195"/>
            <a:ext cx="8550876" cy="1015663"/>
          </a:xfrm>
          <a:prstGeom prst="rect">
            <a:avLst/>
          </a:prstGeom>
          <a:noFill/>
        </p:spPr>
        <p:txBody>
          <a:bodyPr wrap="square" rtlCol="0">
            <a:spAutoFit/>
          </a:bodyPr>
          <a:lstStyle/>
          <a:p>
            <a:r>
              <a:rPr lang="ru-RU" sz="2000" dirty="0">
                <a:solidFill>
                  <a:srgbClr val="7030A0"/>
                </a:solidFill>
                <a:latin typeface="Times New Roman" panose="02020603050405020304" pitchFamily="18" charset="0"/>
                <a:cs typeface="Times New Roman" panose="02020603050405020304" pitchFamily="18" charset="0"/>
              </a:rPr>
              <a:t>Еще одна форма работы по развитию у детей способностей выстраивать цепочки взаимосвязей — воссоздание логики сюжета по серии картинок «Что сначала, что потом?».</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82" y="1770853"/>
            <a:ext cx="3400166" cy="4154742"/>
          </a:xfrm>
          <a:prstGeom prst="rect">
            <a:avLst/>
          </a:prstGeom>
          <a:ln w="76200">
            <a:solidFill>
              <a:srgbClr val="FFC000"/>
            </a:solidFill>
          </a:ln>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962" y="1747914"/>
            <a:ext cx="3544329" cy="4154742"/>
          </a:xfrm>
          <a:prstGeom prst="rect">
            <a:avLst/>
          </a:prstGeom>
          <a:ln w="76200">
            <a:solidFill>
              <a:srgbClr val="FFC000"/>
            </a:solidFill>
          </a:ln>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607" y="1770853"/>
            <a:ext cx="3373395" cy="4162168"/>
          </a:xfrm>
          <a:prstGeom prst="rect">
            <a:avLst/>
          </a:prstGeom>
          <a:ln w="76200">
            <a:solidFill>
              <a:srgbClr val="FFC000"/>
            </a:solidFill>
          </a:ln>
        </p:spPr>
      </p:pic>
    </p:spTree>
    <p:extLst>
      <p:ext uri="{BB962C8B-B14F-4D97-AF65-F5344CB8AC3E}">
        <p14:creationId xmlns:p14="http://schemas.microsoft.com/office/powerpoint/2010/main" val="2864581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9918" y="474344"/>
            <a:ext cx="10812161" cy="5909310"/>
          </a:xfrm>
          <a:prstGeom prst="rect">
            <a:avLst/>
          </a:prstGeom>
          <a:noFill/>
        </p:spPr>
        <p:txBody>
          <a:bodyPr wrap="square" rtlCol="0">
            <a:spAutoFit/>
          </a:bodyPr>
          <a:lstStyle/>
          <a:p>
            <a:r>
              <a:rPr lang="ru-RU" dirty="0" smtClean="0">
                <a:solidFill>
                  <a:srgbClr val="7030A0"/>
                </a:solidFill>
                <a:latin typeface="Times New Roman" panose="02020603050405020304" pitchFamily="18" charset="0"/>
                <a:cs typeface="Times New Roman" panose="02020603050405020304" pitchFamily="18" charset="0"/>
              </a:rPr>
              <a:t>   Ребенку </a:t>
            </a:r>
            <a:r>
              <a:rPr lang="ru-RU" dirty="0">
                <a:solidFill>
                  <a:srgbClr val="7030A0"/>
                </a:solidFill>
                <a:latin typeface="Times New Roman" panose="02020603050405020304" pitchFamily="18" charset="0"/>
                <a:cs typeface="Times New Roman" panose="02020603050405020304" pitchFamily="18" charset="0"/>
              </a:rPr>
              <a:t>среднего дошкольного возраста сложно определить и назвать возможные причины изменения объекта, высказать по этому поводу суждение, сделать умозаключение. Поэтому, помимо того что воспитатель постоянно привлекает внимание ребенка к различным взаимосвязям в окружающем его мире, объясняет их, он учит ребенка видеть, находить взаимозависимости различного рода и путем рассуждений приходить к выводу об их природе. Например, после того как дети познакомились со свойствами стекла, воспитатель предлагает им рассмотреть несколько стеклянных предметов (очки, термометр, пробирку) и подумать, почему для их изготовления выбрали стекло. Воспитатель обращает внимание ребенка на то, что, к примеру, столбик термометра и деления хорошо видны сквозь стекло, через стенки аквариума можно наблюдать за рыбками и т.д. Рассуждая вместе с ребенком, воспитатель подводит его к выводу, что во многих случаях стекло применяется для того, чтобы видеть сквозь него другие предметы, потому что оно прозрачно.</a:t>
            </a:r>
          </a:p>
          <a:p>
            <a:r>
              <a:rPr lang="ru-RU" dirty="0">
                <a:solidFill>
                  <a:srgbClr val="7030A0"/>
                </a:solidFill>
                <a:latin typeface="Times New Roman" panose="02020603050405020304" pitchFamily="18" charset="0"/>
                <a:cs typeface="Times New Roman" panose="02020603050405020304" pitchFamily="18" charset="0"/>
              </a:rPr>
              <a:t>Опыт показал, что умение ребенка рассуждать и определять взаимозависимости свойств, качеств и признаков предметов и явлений во многом зависит от того, насколько активно он проявляет себя в той или иной деятельности, в какой мере ему предоставляется самостоятельность в решении задачи. К примеру, перед детьми стоит задача сшить рубашку (юбку, майку) для куклы (задание для девочек) или изготовить макет какой-нибудь машины (задание для мальчиков). Взрослый предлагает на выбор несколько материалов: бумагу, ткани, бересту, пенопласт, резину, картон, пластилин и др. Каждый ребенок сам определяет, что он будет делать и какой ему понадобится материал. Для этого он припоминает известные ему свойства материала, объясняет, почему именно он подходит для изготовления задуманной вещи. В приведенном примере взрослый опирается на опыт ребенка, максимально привлекая его для обнаружения необходимых взаимосвязей.</a:t>
            </a:r>
          </a:p>
        </p:txBody>
      </p:sp>
    </p:spTree>
    <p:extLst>
      <p:ext uri="{BB962C8B-B14F-4D97-AF65-F5344CB8AC3E}">
        <p14:creationId xmlns:p14="http://schemas.microsoft.com/office/powerpoint/2010/main" val="3806057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97242" y="448634"/>
            <a:ext cx="10997514" cy="4093428"/>
          </a:xfrm>
          <a:prstGeom prst="rect">
            <a:avLst/>
          </a:prstGeom>
          <a:noFill/>
        </p:spPr>
        <p:txBody>
          <a:bodyPr wrap="square" rtlCol="0">
            <a:spAutoFit/>
          </a:bodyPr>
          <a:lstStyle/>
          <a:p>
            <a:r>
              <a:rPr lang="ru-RU" sz="2000" dirty="0">
                <a:solidFill>
                  <a:srgbClr val="7030A0"/>
                </a:solidFill>
                <a:latin typeface="Times New Roman" panose="02020603050405020304" pitchFamily="18" charset="0"/>
                <a:cs typeface="Times New Roman" panose="02020603050405020304" pitchFamily="18" charset="0"/>
              </a:rPr>
              <a:t>Детей, легко осваивающих различные взаимосвязи, можно поупражнять в использовании своих умений. Например, воспитатель просит ребенка объяснить товарищам, почему весной быстро растут листья, трава, цветы; почему детям не хочется уходить в это время с улицы домой; почему так, а не иначе одеты люди весной и т.д. Детям, уже умеющим выстраивать цепочки взаимосвязей, воспитатель предлагает упражнения и игры, предполагающие поиск нескольких вариантов связей. Основой для подбора или составления таких заданий и упражнений может послужить игра «Кто кем будет?», приведенная в книге «Чего на свете не бывает?</a:t>
            </a:r>
          </a:p>
          <a:p>
            <a:r>
              <a:rPr lang="ru-RU" sz="2000" dirty="0">
                <a:solidFill>
                  <a:srgbClr val="7030A0"/>
                </a:solidFill>
                <a:latin typeface="Times New Roman" panose="02020603050405020304" pitchFamily="18" charset="0"/>
                <a:cs typeface="Times New Roman" panose="02020603050405020304" pitchFamily="18" charset="0"/>
              </a:rPr>
              <a:t>Действие установления причинно-следственных связей считается усвоенным детьми средней группы, если они самостоятельно или с небольшой помощью взрослого устанавливают внешне выраженные прямые и обратные связи, объясняют скрытые связи, на основе рассуждений и умозаключений способны определить и объяснить причины и следствия каких-либо явлений. Данное умственное действие развивается в возрасте 4—5 лет в основном в материализованной и внешне речевой формах.</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384" y="4418020"/>
            <a:ext cx="2838707" cy="1901960"/>
          </a:xfrm>
          <a:prstGeom prst="rect">
            <a:avLst/>
          </a:prstGeom>
          <a:ln w="76200">
            <a:solidFill>
              <a:srgbClr val="FFC000"/>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3144" y="4454710"/>
            <a:ext cx="2737558" cy="1865270"/>
          </a:xfrm>
          <a:prstGeom prst="rect">
            <a:avLst/>
          </a:prstGeom>
          <a:ln w="76200">
            <a:solidFill>
              <a:srgbClr val="FFC000"/>
            </a:solidFill>
          </a:ln>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686" y="4584037"/>
            <a:ext cx="2663848" cy="1830085"/>
          </a:xfrm>
          <a:prstGeom prst="rect">
            <a:avLst/>
          </a:prstGeom>
          <a:ln w="76200">
            <a:solidFill>
              <a:srgbClr val="FFC000"/>
            </a:solidFill>
          </a:ln>
        </p:spPr>
      </p:pic>
    </p:spTree>
    <p:extLst>
      <p:ext uri="{BB962C8B-B14F-4D97-AF65-F5344CB8AC3E}">
        <p14:creationId xmlns:p14="http://schemas.microsoft.com/office/powerpoint/2010/main" val="2105340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5481" y="457200"/>
            <a:ext cx="10688595" cy="6217087"/>
          </a:xfrm>
          <a:prstGeom prst="rect">
            <a:avLst/>
          </a:prstGeom>
          <a:noFill/>
        </p:spPr>
        <p:txBody>
          <a:bodyPr wrap="square" rtlCol="0">
            <a:spAutoFit/>
          </a:bodyPr>
          <a:lstStyle/>
          <a:p>
            <a:r>
              <a:rPr lang="ru-RU" i="1" dirty="0">
                <a:solidFill>
                  <a:srgbClr val="FF0000"/>
                </a:solidFill>
                <a:latin typeface="Times New Roman" panose="02020603050405020304" pitchFamily="18" charset="0"/>
                <a:cs typeface="Times New Roman" panose="02020603050405020304" pitchFamily="18" charset="0"/>
              </a:rPr>
              <a:t>Игры на установление причинно-следственных связей</a:t>
            </a:r>
          </a:p>
          <a:p>
            <a:r>
              <a:rPr lang="ru-RU" i="1" dirty="0">
                <a:solidFill>
                  <a:srgbClr val="FF0000"/>
                </a:solidFill>
                <a:latin typeface="Times New Roman" panose="02020603050405020304" pitchFamily="18" charset="0"/>
                <a:cs typeface="Times New Roman" panose="02020603050405020304" pitchFamily="18" charset="0"/>
              </a:rPr>
              <a:t>Игра «Почему это произошло?»</a:t>
            </a:r>
          </a:p>
          <a:p>
            <a:r>
              <a:rPr lang="ru-RU" dirty="0">
                <a:solidFill>
                  <a:srgbClr val="7030A0"/>
                </a:solidFill>
                <a:latin typeface="Times New Roman" panose="02020603050405020304" pitchFamily="18" charset="0"/>
                <a:cs typeface="Times New Roman" panose="02020603050405020304" pitchFamily="18" charset="0"/>
              </a:rPr>
              <a:t>Предложите ребенку назвать как можно больше причин для следующих ситуаций:</a:t>
            </a:r>
          </a:p>
          <a:p>
            <a:r>
              <a:rPr lang="ru-RU" dirty="0">
                <a:solidFill>
                  <a:srgbClr val="7030A0"/>
                </a:solidFill>
                <a:latin typeface="Times New Roman" panose="02020603050405020304" pitchFamily="18" charset="0"/>
                <a:cs typeface="Times New Roman" panose="02020603050405020304" pitchFamily="18" charset="0"/>
              </a:rPr>
              <a:t>• На улице стояло много людей.</a:t>
            </a:r>
          </a:p>
          <a:p>
            <a:r>
              <a:rPr lang="ru-RU" dirty="0">
                <a:solidFill>
                  <a:srgbClr val="7030A0"/>
                </a:solidFill>
                <a:latin typeface="Times New Roman" panose="02020603050405020304" pitchFamily="18" charset="0"/>
                <a:cs typeface="Times New Roman" panose="02020603050405020304" pitchFamily="18" charset="0"/>
              </a:rPr>
              <a:t>• Дети стояли, открыв рот от изумления.</a:t>
            </a:r>
          </a:p>
          <a:p>
            <a:r>
              <a:rPr lang="ru-RU" dirty="0">
                <a:solidFill>
                  <a:srgbClr val="7030A0"/>
                </a:solidFill>
                <a:latin typeface="Times New Roman" panose="02020603050405020304" pitchFamily="18" charset="0"/>
                <a:cs typeface="Times New Roman" panose="02020603050405020304" pitchFamily="18" charset="0"/>
              </a:rPr>
              <a:t>• Вода в чашке стала мутной.</a:t>
            </a:r>
          </a:p>
          <a:p>
            <a:r>
              <a:rPr lang="ru-RU" dirty="0">
                <a:solidFill>
                  <a:srgbClr val="7030A0"/>
                </a:solidFill>
                <a:latin typeface="Times New Roman" panose="02020603050405020304" pitchFamily="18" charset="0"/>
                <a:cs typeface="Times New Roman" panose="02020603050405020304" pitchFamily="18" charset="0"/>
              </a:rPr>
              <a:t>• Внезапно в комнате погас свет.</a:t>
            </a:r>
          </a:p>
          <a:p>
            <a:r>
              <a:rPr lang="ru-RU" dirty="0">
                <a:solidFill>
                  <a:srgbClr val="7030A0"/>
                </a:solidFill>
                <a:latin typeface="Times New Roman" panose="02020603050405020304" pitchFamily="18" charset="0"/>
                <a:cs typeface="Times New Roman" panose="02020603050405020304" pitchFamily="18" charset="0"/>
              </a:rPr>
              <a:t>• Пение птиц внезапно прекратилось.</a:t>
            </a:r>
          </a:p>
          <a:p>
            <a:r>
              <a:rPr lang="ru-RU" dirty="0">
                <a:solidFill>
                  <a:srgbClr val="7030A0"/>
                </a:solidFill>
                <a:latin typeface="Times New Roman" panose="02020603050405020304" pitchFamily="18" charset="0"/>
                <a:cs typeface="Times New Roman" panose="02020603050405020304" pitchFamily="18" charset="0"/>
              </a:rPr>
              <a:t>• Мама открыла дверь в комнату и ахнула.</a:t>
            </a:r>
          </a:p>
          <a:p>
            <a:r>
              <a:rPr lang="ru-RU" dirty="0">
                <a:solidFill>
                  <a:srgbClr val="7030A0"/>
                </a:solidFill>
                <a:latin typeface="Times New Roman" panose="02020603050405020304" pitchFamily="18" charset="0"/>
                <a:cs typeface="Times New Roman" panose="02020603050405020304" pitchFamily="18" charset="0"/>
              </a:rPr>
              <a:t>Постарайтесь придумать как обычные, так и самые невероятные объяснения ситуаций. Например: мама могла удивиться, увидев подарок на столе или разбитую чашку, а может быть </a:t>
            </a:r>
            <a:r>
              <a:rPr lang="ru-RU" dirty="0" err="1">
                <a:solidFill>
                  <a:srgbClr val="7030A0"/>
                </a:solidFill>
                <a:latin typeface="Times New Roman" panose="02020603050405020304" pitchFamily="18" charset="0"/>
                <a:cs typeface="Times New Roman" panose="02020603050405020304" pitchFamily="18" charset="0"/>
              </a:rPr>
              <a:t>Карлсона</a:t>
            </a:r>
            <a:r>
              <a:rPr lang="ru-RU" dirty="0">
                <a:solidFill>
                  <a:srgbClr val="7030A0"/>
                </a:solidFill>
                <a:latin typeface="Times New Roman" panose="02020603050405020304" pitchFamily="18" charset="0"/>
                <a:cs typeface="Times New Roman" panose="02020603050405020304" pitchFamily="18" charset="0"/>
              </a:rPr>
              <a:t>, сидящего на </a:t>
            </a:r>
            <a:r>
              <a:rPr lang="ru-RU" dirty="0" smtClean="0">
                <a:solidFill>
                  <a:srgbClr val="7030A0"/>
                </a:solidFill>
                <a:latin typeface="Times New Roman" panose="02020603050405020304" pitchFamily="18" charset="0"/>
                <a:cs typeface="Times New Roman" panose="02020603050405020304" pitchFamily="18" charset="0"/>
              </a:rPr>
              <a:t>подоконнике</a:t>
            </a:r>
          </a:p>
          <a:p>
            <a:r>
              <a:rPr lang="ru-RU" i="1" dirty="0">
                <a:solidFill>
                  <a:srgbClr val="FF0000"/>
                </a:solidFill>
                <a:latin typeface="Times New Roman" panose="02020603050405020304" pitchFamily="18" charset="0"/>
                <a:cs typeface="Times New Roman" panose="02020603050405020304" pitchFamily="18" charset="0"/>
              </a:rPr>
              <a:t>Игра «Что может произойти, если…»</a:t>
            </a:r>
          </a:p>
          <a:p>
            <a:r>
              <a:rPr lang="ru-RU" dirty="0">
                <a:solidFill>
                  <a:srgbClr val="7030A0"/>
                </a:solidFill>
                <a:latin typeface="Times New Roman" panose="02020603050405020304" pitchFamily="18" charset="0"/>
                <a:cs typeface="Times New Roman" panose="02020603050405020304" pitchFamily="18" charset="0"/>
              </a:rPr>
              <a:t>• Если положить лед на ладонь, то … .</a:t>
            </a:r>
          </a:p>
          <a:p>
            <a:r>
              <a:rPr lang="ru-RU" dirty="0">
                <a:solidFill>
                  <a:srgbClr val="7030A0"/>
                </a:solidFill>
                <a:latin typeface="Times New Roman" panose="02020603050405020304" pitchFamily="18" charset="0"/>
                <a:cs typeface="Times New Roman" panose="02020603050405020304" pitchFamily="18" charset="0"/>
              </a:rPr>
              <a:t>• Если у медведя вырастут крылья, то … .</a:t>
            </a:r>
          </a:p>
          <a:p>
            <a:r>
              <a:rPr lang="ru-RU" dirty="0">
                <a:solidFill>
                  <a:srgbClr val="7030A0"/>
                </a:solidFill>
                <a:latin typeface="Times New Roman" panose="02020603050405020304" pitchFamily="18" charset="0"/>
                <a:cs typeface="Times New Roman" panose="02020603050405020304" pitchFamily="18" charset="0"/>
              </a:rPr>
              <a:t>• Если полететь высоко-высоко, то … .</a:t>
            </a:r>
          </a:p>
          <a:p>
            <a:r>
              <a:rPr lang="ru-RU" dirty="0">
                <a:solidFill>
                  <a:srgbClr val="7030A0"/>
                </a:solidFill>
                <a:latin typeface="Times New Roman" panose="02020603050405020304" pitchFamily="18" charset="0"/>
                <a:cs typeface="Times New Roman" panose="02020603050405020304" pitchFamily="18" charset="0"/>
              </a:rPr>
              <a:t>• Если съесть много мороженого, то … .</a:t>
            </a:r>
          </a:p>
          <a:p>
            <a:r>
              <a:rPr lang="ru-RU" dirty="0">
                <a:solidFill>
                  <a:srgbClr val="7030A0"/>
                </a:solidFill>
                <a:latin typeface="Times New Roman" panose="02020603050405020304" pitchFamily="18" charset="0"/>
                <a:cs typeface="Times New Roman" panose="02020603050405020304" pitchFamily="18" charset="0"/>
              </a:rPr>
              <a:t>• Если летом пойдет снег, то … .</a:t>
            </a:r>
          </a:p>
          <a:p>
            <a:r>
              <a:rPr lang="ru-RU" dirty="0">
                <a:solidFill>
                  <a:srgbClr val="7030A0"/>
                </a:solidFill>
                <a:latin typeface="Times New Roman" panose="02020603050405020304" pitchFamily="18" charset="0"/>
                <a:cs typeface="Times New Roman" panose="02020603050405020304" pitchFamily="18" charset="0"/>
              </a:rPr>
              <a:t>Подключите фантазию: если выбросить кусочек хлеба, то его могут скушать птички, он может упасть на голову кому-то, его отнесет ветром в волшебную страну и хлебный кусочек превратится в съедобный домик.</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625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5481" y="458955"/>
            <a:ext cx="9749480" cy="5940088"/>
          </a:xfrm>
          <a:prstGeom prst="rect">
            <a:avLst/>
          </a:prstGeom>
          <a:noFill/>
        </p:spPr>
        <p:txBody>
          <a:bodyPr wrap="square" rtlCol="0">
            <a:spAutoFit/>
          </a:bodyPr>
          <a:lstStyle/>
          <a:p>
            <a:r>
              <a:rPr lang="ru-RU" sz="2000" i="1" dirty="0">
                <a:solidFill>
                  <a:srgbClr val="FF0000"/>
                </a:solidFill>
                <a:latin typeface="Times New Roman" panose="02020603050405020304" pitchFamily="18" charset="0"/>
                <a:cs typeface="Times New Roman" panose="02020603050405020304" pitchFamily="18" charset="0"/>
              </a:rPr>
              <a:t>Игра «Продолжи предложения»</a:t>
            </a:r>
          </a:p>
          <a:p>
            <a:r>
              <a:rPr lang="ru-RU" sz="2000" dirty="0">
                <a:solidFill>
                  <a:srgbClr val="7030A0"/>
                </a:solidFill>
                <a:latin typeface="Times New Roman" panose="02020603050405020304" pitchFamily="18" charset="0"/>
                <a:cs typeface="Times New Roman" panose="02020603050405020304" pitchFamily="18" charset="0"/>
              </a:rPr>
              <a:t>• Девочка весело смеялась, потому что … .</a:t>
            </a:r>
          </a:p>
          <a:p>
            <a:r>
              <a:rPr lang="ru-RU" sz="2000" dirty="0">
                <a:solidFill>
                  <a:srgbClr val="7030A0"/>
                </a:solidFill>
                <a:latin typeface="Times New Roman" panose="02020603050405020304" pitchFamily="18" charset="0"/>
                <a:cs typeface="Times New Roman" panose="02020603050405020304" pitchFamily="18" charset="0"/>
              </a:rPr>
              <a:t>• Если наступит праздник, то … .</a:t>
            </a:r>
          </a:p>
          <a:p>
            <a:r>
              <a:rPr lang="ru-RU" sz="2000" dirty="0">
                <a:solidFill>
                  <a:srgbClr val="7030A0"/>
                </a:solidFill>
                <a:latin typeface="Times New Roman" panose="02020603050405020304" pitchFamily="18" charset="0"/>
                <a:cs typeface="Times New Roman" panose="02020603050405020304" pitchFamily="18" charset="0"/>
              </a:rPr>
              <a:t>• Собака печально бродила по улице, хотя … .</a:t>
            </a:r>
          </a:p>
          <a:p>
            <a:r>
              <a:rPr lang="ru-RU" sz="2000" dirty="0">
                <a:solidFill>
                  <a:srgbClr val="7030A0"/>
                </a:solidFill>
                <a:latin typeface="Times New Roman" panose="02020603050405020304" pitchFamily="18" charset="0"/>
                <a:cs typeface="Times New Roman" panose="02020603050405020304" pitchFamily="18" charset="0"/>
              </a:rPr>
              <a:t>• На горячую сковороду капнула вода … .</a:t>
            </a:r>
          </a:p>
          <a:p>
            <a:r>
              <a:rPr lang="ru-RU" sz="2000" dirty="0">
                <a:solidFill>
                  <a:srgbClr val="7030A0"/>
                </a:solidFill>
                <a:latin typeface="Times New Roman" panose="02020603050405020304" pitchFamily="18" charset="0"/>
                <a:cs typeface="Times New Roman" panose="02020603050405020304" pitchFamily="18" charset="0"/>
              </a:rPr>
              <a:t>• Мы уехали и забыли полить цветы … .</a:t>
            </a:r>
          </a:p>
          <a:p>
            <a:r>
              <a:rPr lang="ru-RU" sz="2000" dirty="0">
                <a:solidFill>
                  <a:srgbClr val="7030A0"/>
                </a:solidFill>
                <a:latin typeface="Times New Roman" panose="02020603050405020304" pitchFamily="18" charset="0"/>
                <a:cs typeface="Times New Roman" panose="02020603050405020304" pitchFamily="18" charset="0"/>
              </a:rPr>
              <a:t>• Голодный волк увидел пирожок … .</a:t>
            </a:r>
          </a:p>
          <a:p>
            <a:r>
              <a:rPr lang="ru-RU" sz="2000" dirty="0">
                <a:solidFill>
                  <a:srgbClr val="7030A0"/>
                </a:solidFill>
                <a:latin typeface="Times New Roman" panose="02020603050405020304" pitchFamily="18" charset="0"/>
                <a:cs typeface="Times New Roman" panose="02020603050405020304" pitchFamily="18" charset="0"/>
              </a:rPr>
              <a:t>• Папа открыл кран … .</a:t>
            </a:r>
          </a:p>
          <a:p>
            <a:r>
              <a:rPr lang="ru-RU" sz="2000" dirty="0">
                <a:solidFill>
                  <a:srgbClr val="7030A0"/>
                </a:solidFill>
                <a:latin typeface="Times New Roman" panose="02020603050405020304" pitchFamily="18" charset="0"/>
                <a:cs typeface="Times New Roman" panose="02020603050405020304" pitchFamily="18" charset="0"/>
              </a:rPr>
              <a:t>• Коля упал в яму, потому что … .</a:t>
            </a:r>
          </a:p>
          <a:p>
            <a:r>
              <a:rPr lang="ru-RU" sz="2000" dirty="0">
                <a:solidFill>
                  <a:srgbClr val="7030A0"/>
                </a:solidFill>
                <a:latin typeface="Times New Roman" panose="02020603050405020304" pitchFamily="18" charset="0"/>
                <a:cs typeface="Times New Roman" panose="02020603050405020304" pitchFamily="18" charset="0"/>
              </a:rPr>
              <a:t>• Птицы начали собираться в теплые края, потому что … .</a:t>
            </a:r>
          </a:p>
          <a:p>
            <a:r>
              <a:rPr lang="ru-RU" sz="2000" i="1" dirty="0">
                <a:solidFill>
                  <a:srgbClr val="FF0000"/>
                </a:solidFill>
                <a:latin typeface="Times New Roman" panose="02020603050405020304" pitchFamily="18" charset="0"/>
                <a:cs typeface="Times New Roman" panose="02020603050405020304" pitchFamily="18" charset="0"/>
              </a:rPr>
              <a:t>Игра «Найди связь»</a:t>
            </a:r>
          </a:p>
          <a:p>
            <a:r>
              <a:rPr lang="ru-RU" sz="2000" dirty="0">
                <a:solidFill>
                  <a:srgbClr val="7030A0"/>
                </a:solidFill>
                <a:latin typeface="Times New Roman" panose="02020603050405020304" pitchFamily="18" charset="0"/>
                <a:cs typeface="Times New Roman" panose="02020603050405020304" pitchFamily="18" charset="0"/>
              </a:rPr>
              <a:t>Предложите ребенку найти связь между двумя предложениями, на первый взгляд не имеющих ничего общего. Объясните, как все происходило. Например:</a:t>
            </a:r>
          </a:p>
          <a:p>
            <a:r>
              <a:rPr lang="ru-RU" sz="2000" dirty="0">
                <a:solidFill>
                  <a:srgbClr val="7030A0"/>
                </a:solidFill>
                <a:latin typeface="Times New Roman" panose="02020603050405020304" pitchFamily="18" charset="0"/>
                <a:cs typeface="Times New Roman" panose="02020603050405020304" pitchFamily="18" charset="0"/>
              </a:rPr>
              <a:t>Шишка упала с елки.</a:t>
            </a:r>
          </a:p>
          <a:p>
            <a:r>
              <a:rPr lang="ru-RU" sz="2000" dirty="0">
                <a:solidFill>
                  <a:srgbClr val="7030A0"/>
                </a:solidFill>
                <a:latin typeface="Times New Roman" panose="02020603050405020304" pitchFamily="18" charset="0"/>
                <a:cs typeface="Times New Roman" panose="02020603050405020304" pitchFamily="18" charset="0"/>
              </a:rPr>
              <a:t>Автобус не пришел вовремя.</a:t>
            </a:r>
          </a:p>
          <a:p>
            <a:r>
              <a:rPr lang="ru-RU" sz="2000" dirty="0">
                <a:solidFill>
                  <a:srgbClr val="7030A0"/>
                </a:solidFill>
                <a:latin typeface="Times New Roman" panose="02020603050405020304" pitchFamily="18" charset="0"/>
                <a:cs typeface="Times New Roman" panose="02020603050405020304" pitchFamily="18" charset="0"/>
              </a:rPr>
              <a:t>Белка сидела на дереве и упустила шишку. В это время под деревом сидел зайчик, на которого упала шишка. С перепугу трусишка бросился бежать, выскочил на дорогу. Дети, сидящие в автобусе выбежали посмотреть на зайца и разбрелись. Водитель их долго ждал и поэтому автобус не пришел на станцию вовремя.</a:t>
            </a:r>
          </a:p>
        </p:txBody>
      </p:sp>
    </p:spTree>
    <p:extLst>
      <p:ext uri="{BB962C8B-B14F-4D97-AF65-F5344CB8AC3E}">
        <p14:creationId xmlns:p14="http://schemas.microsoft.com/office/powerpoint/2010/main" val="1881317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95068" y="580663"/>
            <a:ext cx="5474043" cy="5016758"/>
          </a:xfrm>
          <a:prstGeom prst="rect">
            <a:avLst/>
          </a:prstGeom>
          <a:noFill/>
        </p:spPr>
        <p:txBody>
          <a:bodyPr wrap="square" rtlCol="0">
            <a:spAutoFit/>
          </a:bodyPr>
          <a:lstStyle/>
          <a:p>
            <a:r>
              <a:rPr lang="ru-RU" sz="2000" i="1" dirty="0">
                <a:solidFill>
                  <a:srgbClr val="FF0000"/>
                </a:solidFill>
                <a:latin typeface="Times New Roman" panose="02020603050405020304" pitchFamily="18" charset="0"/>
                <a:cs typeface="Times New Roman" panose="02020603050405020304" pitchFamily="18" charset="0"/>
              </a:rPr>
              <a:t>Игра «Невероятные фантазии»</a:t>
            </a:r>
          </a:p>
          <a:p>
            <a:r>
              <a:rPr lang="ru-RU" sz="2000" dirty="0">
                <a:solidFill>
                  <a:srgbClr val="7030A0"/>
                </a:solidFill>
                <a:latin typeface="Times New Roman" panose="02020603050405020304" pitchFamily="18" charset="0"/>
                <a:cs typeface="Times New Roman" panose="02020603050405020304" pitchFamily="18" charset="0"/>
              </a:rPr>
              <a:t>• Что произойдет, если зима будет круглый год?</a:t>
            </a:r>
          </a:p>
          <a:p>
            <a:r>
              <a:rPr lang="ru-RU" sz="2000" dirty="0">
                <a:solidFill>
                  <a:srgbClr val="7030A0"/>
                </a:solidFill>
                <a:latin typeface="Times New Roman" panose="02020603050405020304" pitchFamily="18" charset="0"/>
                <a:cs typeface="Times New Roman" panose="02020603050405020304" pitchFamily="18" charset="0"/>
              </a:rPr>
              <a:t>• Что произойдет, если рыбы станут летать?</a:t>
            </a:r>
          </a:p>
          <a:p>
            <a:r>
              <a:rPr lang="ru-RU" sz="2000" dirty="0">
                <a:solidFill>
                  <a:srgbClr val="7030A0"/>
                </a:solidFill>
                <a:latin typeface="Times New Roman" panose="02020603050405020304" pitchFamily="18" charset="0"/>
                <a:cs typeface="Times New Roman" panose="02020603050405020304" pitchFamily="18" charset="0"/>
              </a:rPr>
              <a:t>• Что произойдет, если человек будет ростом с дом?</a:t>
            </a:r>
          </a:p>
          <a:p>
            <a:r>
              <a:rPr lang="ru-RU" sz="2000" dirty="0">
                <a:solidFill>
                  <a:srgbClr val="7030A0"/>
                </a:solidFill>
                <a:latin typeface="Times New Roman" panose="02020603050405020304" pitchFamily="18" charset="0"/>
                <a:cs typeface="Times New Roman" panose="02020603050405020304" pitchFamily="18" charset="0"/>
              </a:rPr>
              <a:t>• Что произойдет, если муравьи станут ростом со слона?</a:t>
            </a:r>
          </a:p>
          <a:p>
            <a:endParaRPr lang="ru-RU" sz="2000" b="1" dirty="0" smtClean="0">
              <a:solidFill>
                <a:srgbClr val="FF0000"/>
              </a:solidFill>
              <a:latin typeface="Times New Roman" panose="02020603050405020304" pitchFamily="18" charset="0"/>
              <a:cs typeface="Times New Roman" panose="02020603050405020304" pitchFamily="18" charset="0"/>
            </a:endParaRPr>
          </a:p>
          <a:p>
            <a:endParaRPr lang="ru-RU" sz="2000" b="1" dirty="0">
              <a:solidFill>
                <a:srgbClr val="FF0000"/>
              </a:solidFill>
              <a:latin typeface="Times New Roman" panose="02020603050405020304" pitchFamily="18" charset="0"/>
              <a:cs typeface="Times New Roman" panose="02020603050405020304" pitchFamily="18" charset="0"/>
            </a:endParaRPr>
          </a:p>
          <a:p>
            <a:r>
              <a:rPr lang="ru-RU" sz="2000" i="1" dirty="0" smtClean="0">
                <a:solidFill>
                  <a:srgbClr val="FF0000"/>
                </a:solidFill>
                <a:latin typeface="Times New Roman" panose="02020603050405020304" pitchFamily="18" charset="0"/>
                <a:cs typeface="Times New Roman" panose="02020603050405020304" pitchFamily="18" charset="0"/>
              </a:rPr>
              <a:t>Игра </a:t>
            </a:r>
            <a:r>
              <a:rPr lang="ru-RU" sz="2000" i="1" dirty="0">
                <a:solidFill>
                  <a:srgbClr val="FF0000"/>
                </a:solidFill>
                <a:latin typeface="Times New Roman" panose="02020603050405020304" pitchFamily="18" charset="0"/>
                <a:cs typeface="Times New Roman" panose="02020603050405020304" pitchFamily="18" charset="0"/>
              </a:rPr>
              <a:t>«Понимание назначения»</a:t>
            </a:r>
          </a:p>
          <a:p>
            <a:r>
              <a:rPr lang="ru-RU" sz="2000" dirty="0">
                <a:solidFill>
                  <a:srgbClr val="7030A0"/>
                </a:solidFill>
                <a:latin typeface="Times New Roman" panose="02020603050405020304" pitchFamily="18" charset="0"/>
                <a:cs typeface="Times New Roman" panose="02020603050405020304" pitchFamily="18" charset="0"/>
              </a:rPr>
              <a:t>• Зачем каждому человеку имя?</a:t>
            </a:r>
          </a:p>
          <a:p>
            <a:r>
              <a:rPr lang="ru-RU" sz="2000" dirty="0">
                <a:solidFill>
                  <a:srgbClr val="7030A0"/>
                </a:solidFill>
                <a:latin typeface="Times New Roman" panose="02020603050405020304" pitchFamily="18" charset="0"/>
                <a:cs typeface="Times New Roman" panose="02020603050405020304" pitchFamily="18" charset="0"/>
              </a:rPr>
              <a:t>• Для чего нужны светофоры на улицах?</a:t>
            </a:r>
          </a:p>
          <a:p>
            <a:r>
              <a:rPr lang="ru-RU" sz="2000" dirty="0">
                <a:solidFill>
                  <a:srgbClr val="7030A0"/>
                </a:solidFill>
                <a:latin typeface="Times New Roman" panose="02020603050405020304" pitchFamily="18" charset="0"/>
                <a:cs typeface="Times New Roman" panose="02020603050405020304" pitchFamily="18" charset="0"/>
              </a:rPr>
              <a:t>• Зачем нужна печка?</a:t>
            </a:r>
          </a:p>
          <a:p>
            <a:r>
              <a:rPr lang="ru-RU" sz="2000" dirty="0">
                <a:solidFill>
                  <a:srgbClr val="7030A0"/>
                </a:solidFill>
                <a:latin typeface="Times New Roman" panose="02020603050405020304" pitchFamily="18" charset="0"/>
                <a:cs typeface="Times New Roman" panose="02020603050405020304" pitchFamily="18" charset="0"/>
              </a:rPr>
              <a:t>• Почему у ежа иголки?</a:t>
            </a:r>
          </a:p>
          <a:p>
            <a:r>
              <a:rPr lang="ru-RU" sz="2000" dirty="0">
                <a:solidFill>
                  <a:srgbClr val="7030A0"/>
                </a:solidFill>
                <a:latin typeface="Times New Roman" panose="02020603050405020304" pitchFamily="18" charset="0"/>
                <a:cs typeface="Times New Roman" panose="02020603050405020304" pitchFamily="18" charset="0"/>
              </a:rPr>
              <a:t>• Что можно сделать, если ты заблудился?</a:t>
            </a:r>
          </a:p>
          <a:p>
            <a:r>
              <a:rPr lang="ru-RU" sz="2000" b="1" dirty="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58698" y="562180"/>
            <a:ext cx="5226907" cy="5909310"/>
          </a:xfrm>
          <a:prstGeom prst="rect">
            <a:avLst/>
          </a:prstGeom>
          <a:noFill/>
        </p:spPr>
        <p:txBody>
          <a:bodyPr wrap="square" rtlCol="0">
            <a:spAutoFit/>
          </a:bodyPr>
          <a:lstStyle/>
          <a:p>
            <a:r>
              <a:rPr lang="ru-RU" sz="2000" i="1" dirty="0">
                <a:solidFill>
                  <a:srgbClr val="FF0000"/>
                </a:solidFill>
                <a:latin typeface="Times New Roman" panose="02020603050405020304" pitchFamily="18" charset="0"/>
                <a:cs typeface="Times New Roman" panose="02020603050405020304" pitchFamily="18" charset="0"/>
              </a:rPr>
              <a:t>Игра «Почему это произошло?»</a:t>
            </a:r>
          </a:p>
          <a:p>
            <a:r>
              <a:rPr lang="ru-RU" sz="2000" dirty="0">
                <a:solidFill>
                  <a:srgbClr val="7030A0"/>
                </a:solidFill>
                <a:latin typeface="Times New Roman" panose="02020603050405020304" pitchFamily="18" charset="0"/>
                <a:cs typeface="Times New Roman" panose="02020603050405020304" pitchFamily="18" charset="0"/>
              </a:rPr>
              <a:t>Предложите ребенку назвать как можно больше причин для следующих ситуаций:</a:t>
            </a:r>
          </a:p>
          <a:p>
            <a:r>
              <a:rPr lang="ru-RU" sz="2000" dirty="0">
                <a:solidFill>
                  <a:srgbClr val="7030A0"/>
                </a:solidFill>
                <a:latin typeface="Times New Roman" panose="02020603050405020304" pitchFamily="18" charset="0"/>
                <a:cs typeface="Times New Roman" panose="02020603050405020304" pitchFamily="18" charset="0"/>
              </a:rPr>
              <a:t>• На улице стояло много людей.</a:t>
            </a:r>
          </a:p>
          <a:p>
            <a:r>
              <a:rPr lang="ru-RU" sz="2000" dirty="0">
                <a:solidFill>
                  <a:srgbClr val="7030A0"/>
                </a:solidFill>
                <a:latin typeface="Times New Roman" panose="02020603050405020304" pitchFamily="18" charset="0"/>
                <a:cs typeface="Times New Roman" panose="02020603050405020304" pitchFamily="18" charset="0"/>
              </a:rPr>
              <a:t>• Дети стояли, открыв рот от изумления.</a:t>
            </a:r>
          </a:p>
          <a:p>
            <a:r>
              <a:rPr lang="ru-RU" sz="2000" dirty="0">
                <a:solidFill>
                  <a:srgbClr val="7030A0"/>
                </a:solidFill>
                <a:latin typeface="Times New Roman" panose="02020603050405020304" pitchFamily="18" charset="0"/>
                <a:cs typeface="Times New Roman" panose="02020603050405020304" pitchFamily="18" charset="0"/>
              </a:rPr>
              <a:t>• Вода в чашке стала мутной.</a:t>
            </a:r>
          </a:p>
          <a:p>
            <a:r>
              <a:rPr lang="ru-RU" sz="2000" dirty="0">
                <a:solidFill>
                  <a:srgbClr val="7030A0"/>
                </a:solidFill>
                <a:latin typeface="Times New Roman" panose="02020603050405020304" pitchFamily="18" charset="0"/>
                <a:cs typeface="Times New Roman" panose="02020603050405020304" pitchFamily="18" charset="0"/>
              </a:rPr>
              <a:t>• Внезапно в комнате погас свет.</a:t>
            </a:r>
          </a:p>
          <a:p>
            <a:r>
              <a:rPr lang="ru-RU" sz="2000" dirty="0">
                <a:solidFill>
                  <a:srgbClr val="7030A0"/>
                </a:solidFill>
                <a:latin typeface="Times New Roman" panose="02020603050405020304" pitchFamily="18" charset="0"/>
                <a:cs typeface="Times New Roman" panose="02020603050405020304" pitchFamily="18" charset="0"/>
              </a:rPr>
              <a:t>• Пение птиц внезапно прекратилось.</a:t>
            </a:r>
          </a:p>
          <a:p>
            <a:r>
              <a:rPr lang="ru-RU" sz="2000" dirty="0">
                <a:solidFill>
                  <a:srgbClr val="7030A0"/>
                </a:solidFill>
                <a:latin typeface="Times New Roman" panose="02020603050405020304" pitchFamily="18" charset="0"/>
                <a:cs typeface="Times New Roman" panose="02020603050405020304" pitchFamily="18" charset="0"/>
              </a:rPr>
              <a:t>• Мама открыла дверь в комнату и ахнула</a:t>
            </a:r>
            <a:r>
              <a:rPr lang="ru-RU" sz="2000" dirty="0" smtClean="0">
                <a:solidFill>
                  <a:srgbClr val="7030A0"/>
                </a:solidFill>
                <a:latin typeface="Times New Roman" panose="02020603050405020304" pitchFamily="18" charset="0"/>
                <a:cs typeface="Times New Roman" panose="02020603050405020304" pitchFamily="18" charset="0"/>
              </a:rPr>
              <a:t>.</a:t>
            </a:r>
          </a:p>
          <a:p>
            <a:endParaRPr lang="ru-RU" sz="2000" b="1" dirty="0" smtClean="0">
              <a:solidFill>
                <a:srgbClr val="FF0000"/>
              </a:solidFill>
              <a:latin typeface="Times New Roman" panose="02020603050405020304" pitchFamily="18" charset="0"/>
              <a:cs typeface="Times New Roman" panose="02020603050405020304" pitchFamily="18" charset="0"/>
            </a:endParaRPr>
          </a:p>
          <a:p>
            <a:endParaRPr lang="ru-RU" sz="2000" b="1" dirty="0">
              <a:solidFill>
                <a:srgbClr val="FF0000"/>
              </a:solidFill>
              <a:latin typeface="Times New Roman" panose="02020603050405020304" pitchFamily="18" charset="0"/>
              <a:cs typeface="Times New Roman" panose="02020603050405020304" pitchFamily="18" charset="0"/>
            </a:endParaRPr>
          </a:p>
          <a:p>
            <a:r>
              <a:rPr lang="ru-RU" sz="2000" i="1" dirty="0" smtClean="0">
                <a:solidFill>
                  <a:srgbClr val="FF0000"/>
                </a:solidFill>
                <a:latin typeface="Times New Roman" panose="02020603050405020304" pitchFamily="18" charset="0"/>
                <a:cs typeface="Times New Roman" panose="02020603050405020304" pitchFamily="18" charset="0"/>
              </a:rPr>
              <a:t>Игра </a:t>
            </a:r>
            <a:r>
              <a:rPr lang="ru-RU" sz="2000" i="1" dirty="0">
                <a:solidFill>
                  <a:srgbClr val="FF0000"/>
                </a:solidFill>
                <a:latin typeface="Times New Roman" panose="02020603050405020304" pitchFamily="18" charset="0"/>
                <a:cs typeface="Times New Roman" panose="02020603050405020304" pitchFamily="18" charset="0"/>
              </a:rPr>
              <a:t>«Состав предметов и явлений»</a:t>
            </a:r>
          </a:p>
          <a:p>
            <a:r>
              <a:rPr lang="ru-RU" sz="2000" dirty="0">
                <a:solidFill>
                  <a:srgbClr val="7030A0"/>
                </a:solidFill>
                <a:latin typeface="Times New Roman" panose="02020603050405020304" pitchFamily="18" charset="0"/>
                <a:cs typeface="Times New Roman" panose="02020603050405020304" pitchFamily="18" charset="0"/>
              </a:rPr>
              <a:t>• Из чего птички строят свои гнезда?</a:t>
            </a:r>
          </a:p>
          <a:p>
            <a:r>
              <a:rPr lang="ru-RU" sz="2000" dirty="0">
                <a:solidFill>
                  <a:srgbClr val="7030A0"/>
                </a:solidFill>
                <a:latin typeface="Times New Roman" panose="02020603050405020304" pitchFamily="18" charset="0"/>
                <a:cs typeface="Times New Roman" panose="02020603050405020304" pitchFamily="18" charset="0"/>
              </a:rPr>
              <a:t>• Что нужно взять с собой на рыбалку?</a:t>
            </a:r>
          </a:p>
          <a:p>
            <a:r>
              <a:rPr lang="ru-RU" sz="2000" dirty="0">
                <a:solidFill>
                  <a:srgbClr val="7030A0"/>
                </a:solidFill>
                <a:latin typeface="Times New Roman" panose="02020603050405020304" pitchFamily="18" charset="0"/>
                <a:cs typeface="Times New Roman" panose="02020603050405020304" pitchFamily="18" charset="0"/>
              </a:rPr>
              <a:t>• Как получается дождь?</a:t>
            </a:r>
          </a:p>
          <a:p>
            <a:r>
              <a:rPr lang="ru-RU" sz="2000" dirty="0">
                <a:solidFill>
                  <a:srgbClr val="7030A0"/>
                </a:solidFill>
                <a:latin typeface="Times New Roman" panose="02020603050405020304" pitchFamily="18" charset="0"/>
                <a:cs typeface="Times New Roman" panose="02020603050405020304" pitchFamily="18" charset="0"/>
              </a:rPr>
              <a:t>• Что можно подарить собаке на день рождения?</a:t>
            </a:r>
          </a:p>
          <a:p>
            <a:r>
              <a:rPr lang="ru-RU" sz="2000" dirty="0">
                <a:solidFill>
                  <a:srgbClr val="7030A0"/>
                </a:solidFill>
                <a:latin typeface="Times New Roman" panose="02020603050405020304" pitchFamily="18" charset="0"/>
                <a:cs typeface="Times New Roman" panose="02020603050405020304" pitchFamily="18" charset="0"/>
              </a:rPr>
              <a:t>• Как отличить живой предмет от неживого?</a:t>
            </a:r>
          </a:p>
          <a:p>
            <a:endParaRPr lang="ru-RU" dirty="0"/>
          </a:p>
        </p:txBody>
      </p:sp>
    </p:spTree>
    <p:extLst>
      <p:ext uri="{BB962C8B-B14F-4D97-AF65-F5344CB8AC3E}">
        <p14:creationId xmlns:p14="http://schemas.microsoft.com/office/powerpoint/2010/main" val="2166372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04335" y="477511"/>
            <a:ext cx="10713308" cy="6186309"/>
          </a:xfrm>
          <a:prstGeom prst="rect">
            <a:avLst/>
          </a:prstGeom>
          <a:noFill/>
        </p:spPr>
        <p:txBody>
          <a:bodyPr wrap="square" rtlCol="0">
            <a:spAutoFit/>
          </a:bodyPr>
          <a:lstStyle/>
          <a:p>
            <a:pPr algn="ctr"/>
            <a:endParaRPr lang="ru-RU" sz="2000" b="1" dirty="0" smtClean="0">
              <a:solidFill>
                <a:srgbClr val="00B0F0"/>
              </a:solidFill>
              <a:latin typeface="Times New Roman" panose="02020603050405020304" pitchFamily="18" charset="0"/>
              <a:cs typeface="Times New Roman" panose="02020603050405020304" pitchFamily="18" charset="0"/>
            </a:endParaRPr>
          </a:p>
          <a:p>
            <a:pPr algn="ctr"/>
            <a:r>
              <a:rPr lang="ru-RU" sz="2000" b="1" i="1" dirty="0" smtClean="0">
                <a:solidFill>
                  <a:srgbClr val="00B0F0"/>
                </a:solidFill>
                <a:latin typeface="Times New Roman" panose="02020603050405020304" pitchFamily="18" charset="0"/>
                <a:cs typeface="Times New Roman" panose="02020603050405020304" pitchFamily="18" charset="0"/>
              </a:rPr>
              <a:t>Список </a:t>
            </a:r>
            <a:r>
              <a:rPr lang="ru-RU" sz="2000" b="1" i="1" dirty="0">
                <a:solidFill>
                  <a:srgbClr val="00B0F0"/>
                </a:solidFill>
                <a:latin typeface="Times New Roman" panose="02020603050405020304" pitchFamily="18" charset="0"/>
                <a:cs typeface="Times New Roman" panose="02020603050405020304" pitchFamily="18" charset="0"/>
              </a:rPr>
              <a:t>использованной и рекомендуемой литературы</a:t>
            </a:r>
            <a:endParaRPr lang="ru-RU" sz="2000" i="1" dirty="0">
              <a:solidFill>
                <a:srgbClr val="00B0F0"/>
              </a:solidFill>
              <a:latin typeface="Times New Roman" panose="02020603050405020304" pitchFamily="18" charset="0"/>
              <a:cs typeface="Times New Roman" panose="02020603050405020304" pitchFamily="18" charset="0"/>
            </a:endParaRPr>
          </a:p>
          <a:p>
            <a:pPr lvl="0"/>
            <a:endParaRPr lang="ru-RU" sz="2000" dirty="0" smtClean="0">
              <a:solidFill>
                <a:srgbClr val="7030A0"/>
              </a:solidFill>
              <a:latin typeface="Times New Roman" panose="02020603050405020304" pitchFamily="18" charset="0"/>
              <a:cs typeface="Times New Roman" panose="02020603050405020304" pitchFamily="18" charset="0"/>
            </a:endParaRPr>
          </a:p>
          <a:p>
            <a:pPr lvl="0"/>
            <a:r>
              <a:rPr lang="ru-RU" sz="2000" dirty="0" err="1" smtClean="0">
                <a:solidFill>
                  <a:srgbClr val="7030A0"/>
                </a:solidFill>
                <a:latin typeface="Times New Roman" panose="02020603050405020304" pitchFamily="18" charset="0"/>
                <a:cs typeface="Times New Roman" panose="02020603050405020304" pitchFamily="18" charset="0"/>
              </a:rPr>
              <a:t>Венгер</a:t>
            </a: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Л.А., </a:t>
            </a:r>
            <a:r>
              <a:rPr lang="ru-RU" sz="2000" dirty="0" err="1">
                <a:solidFill>
                  <a:srgbClr val="7030A0"/>
                </a:solidFill>
                <a:latin typeface="Times New Roman" panose="02020603050405020304" pitchFamily="18" charset="0"/>
                <a:cs typeface="Times New Roman" panose="02020603050405020304" pitchFamily="18" charset="0"/>
              </a:rPr>
              <a:t>Венгер</a:t>
            </a:r>
            <a:r>
              <a:rPr lang="ru-RU" sz="2000" dirty="0">
                <a:solidFill>
                  <a:srgbClr val="7030A0"/>
                </a:solidFill>
                <a:latin typeface="Times New Roman" panose="02020603050405020304" pitchFamily="18" charset="0"/>
                <a:cs typeface="Times New Roman" panose="02020603050405020304" pitchFamily="18" charset="0"/>
              </a:rPr>
              <a:t> КБ., Пилюгина Э.Г. Воспитание сенсорной культуры ребенка. М., 1988.</a:t>
            </a:r>
          </a:p>
          <a:p>
            <a:pPr lvl="0"/>
            <a:r>
              <a:rPr lang="ru-RU" sz="2000" dirty="0" err="1">
                <a:solidFill>
                  <a:srgbClr val="7030A0"/>
                </a:solidFill>
                <a:latin typeface="Times New Roman" panose="02020603050405020304" pitchFamily="18" charset="0"/>
                <a:cs typeface="Times New Roman" panose="02020603050405020304" pitchFamily="18" charset="0"/>
              </a:rPr>
              <a:t>Венгер</a:t>
            </a:r>
            <a:r>
              <a:rPr lang="ru-RU" sz="2000" dirty="0">
                <a:solidFill>
                  <a:srgbClr val="7030A0"/>
                </a:solidFill>
                <a:latin typeface="Times New Roman" panose="02020603050405020304" pitchFamily="18" charset="0"/>
                <a:cs typeface="Times New Roman" panose="02020603050405020304" pitchFamily="18" charset="0"/>
              </a:rPr>
              <a:t> Л.А., Дьяченко О.М. Игры и упражнения по развитию умственных способностей у детей дошкольного возраста. М., 1989.</a:t>
            </a:r>
          </a:p>
          <a:p>
            <a:pPr lvl="0"/>
            <a:r>
              <a:rPr lang="ru-RU" sz="2000" dirty="0" err="1">
                <a:solidFill>
                  <a:srgbClr val="7030A0"/>
                </a:solidFill>
                <a:latin typeface="Times New Roman" panose="02020603050405020304" pitchFamily="18" charset="0"/>
                <a:cs typeface="Times New Roman" panose="02020603050405020304" pitchFamily="18" charset="0"/>
              </a:rPr>
              <a:t>Гербова</a:t>
            </a:r>
            <a:r>
              <a:rPr lang="ru-RU" sz="2000" dirty="0">
                <a:solidFill>
                  <a:srgbClr val="7030A0"/>
                </a:solidFill>
                <a:latin typeface="Times New Roman" panose="02020603050405020304" pitchFamily="18" charset="0"/>
                <a:cs typeface="Times New Roman" panose="02020603050405020304" pitchFamily="18" charset="0"/>
              </a:rPr>
              <a:t> В.В. Развитие речи во второй младшей группе. М., 1989.</a:t>
            </a:r>
          </a:p>
          <a:p>
            <a:pPr lvl="0"/>
            <a:r>
              <a:rPr lang="ru-RU" sz="2000" dirty="0">
                <a:solidFill>
                  <a:srgbClr val="7030A0"/>
                </a:solidFill>
                <a:latin typeface="Times New Roman" panose="02020603050405020304" pitchFamily="18" charset="0"/>
                <a:cs typeface="Times New Roman" panose="02020603050405020304" pitchFamily="18" charset="0"/>
              </a:rPr>
              <a:t>Давайте поиграем / Под ред. А.А. Столяра. М., 1991.</a:t>
            </a:r>
          </a:p>
          <a:p>
            <a:pPr lvl="0"/>
            <a:r>
              <a:rPr lang="ru-RU" sz="2000" dirty="0">
                <a:solidFill>
                  <a:srgbClr val="7030A0"/>
                </a:solidFill>
                <a:latin typeface="Times New Roman" panose="02020603050405020304" pitchFamily="18" charset="0"/>
                <a:cs typeface="Times New Roman" panose="02020603050405020304" pitchFamily="18" charset="0"/>
              </a:rPr>
              <a:t>Давайте-ка будем сравнивать. М., 1995.</a:t>
            </a:r>
          </a:p>
          <a:p>
            <a:pPr lvl="0"/>
            <a:r>
              <a:rPr lang="ru-RU" sz="2000" dirty="0">
                <a:solidFill>
                  <a:srgbClr val="7030A0"/>
                </a:solidFill>
                <a:latin typeface="Times New Roman" panose="02020603050405020304" pitchFamily="18" charset="0"/>
                <a:cs typeface="Times New Roman" panose="02020603050405020304" pitchFamily="18" charset="0"/>
              </a:rPr>
              <a:t>Дитрих А.К., </a:t>
            </a:r>
            <a:r>
              <a:rPr lang="ru-RU" sz="2000" dirty="0" err="1">
                <a:solidFill>
                  <a:srgbClr val="7030A0"/>
                </a:solidFill>
                <a:latin typeface="Times New Roman" panose="02020603050405020304" pitchFamily="18" charset="0"/>
                <a:cs typeface="Times New Roman" panose="02020603050405020304" pitchFamily="18" charset="0"/>
              </a:rPr>
              <a:t>Юршин</a:t>
            </a:r>
            <a:r>
              <a:rPr lang="ru-RU" sz="2000" dirty="0">
                <a:solidFill>
                  <a:srgbClr val="7030A0"/>
                </a:solidFill>
                <a:latin typeface="Times New Roman" panose="02020603050405020304" pitchFamily="18" charset="0"/>
                <a:cs typeface="Times New Roman" panose="02020603050405020304" pitchFamily="18" charset="0"/>
              </a:rPr>
              <a:t> Г.А., </a:t>
            </a:r>
            <a:r>
              <a:rPr lang="ru-RU" sz="2000" dirty="0" err="1">
                <a:solidFill>
                  <a:srgbClr val="7030A0"/>
                </a:solidFill>
                <a:latin typeface="Times New Roman" panose="02020603050405020304" pitchFamily="18" charset="0"/>
                <a:cs typeface="Times New Roman" panose="02020603050405020304" pitchFamily="18" charset="0"/>
              </a:rPr>
              <a:t>Кошурникова</a:t>
            </a:r>
            <a:r>
              <a:rPr lang="ru-RU" sz="2000" dirty="0">
                <a:solidFill>
                  <a:srgbClr val="7030A0"/>
                </a:solidFill>
                <a:latin typeface="Times New Roman" panose="02020603050405020304" pitchFamily="18" charset="0"/>
                <a:cs typeface="Times New Roman" panose="02020603050405020304" pitchFamily="18" charset="0"/>
              </a:rPr>
              <a:t> Р.Р. Почемучка. М., 1999.</a:t>
            </a:r>
          </a:p>
          <a:p>
            <a:pPr lvl="0"/>
            <a:r>
              <a:rPr lang="ru-RU" sz="2000" dirty="0" err="1">
                <a:solidFill>
                  <a:srgbClr val="7030A0"/>
                </a:solidFill>
                <a:latin typeface="Times New Roman" panose="02020603050405020304" pitchFamily="18" charset="0"/>
                <a:cs typeface="Times New Roman" panose="02020603050405020304" pitchFamily="18" charset="0"/>
              </a:rPr>
              <a:t>Зинограбова</a:t>
            </a:r>
            <a:r>
              <a:rPr lang="ru-RU" sz="2000" dirty="0">
                <a:solidFill>
                  <a:srgbClr val="7030A0"/>
                </a:solidFill>
                <a:latin typeface="Times New Roman" panose="02020603050405020304" pitchFamily="18" charset="0"/>
                <a:cs typeface="Times New Roman" panose="02020603050405020304" pitchFamily="18" charset="0"/>
              </a:rPr>
              <a:t> И.Ф. Умственное воспитание в процессе ознакомления с природой. М., 1978.</a:t>
            </a:r>
          </a:p>
          <a:p>
            <a:pPr lvl="0"/>
            <a:r>
              <a:rPr lang="ru-RU" sz="2000" dirty="0">
                <a:solidFill>
                  <a:srgbClr val="7030A0"/>
                </a:solidFill>
                <a:latin typeface="Times New Roman" panose="02020603050405020304" pitchFamily="18" charset="0"/>
                <a:cs typeface="Times New Roman" panose="02020603050405020304" pitchFamily="18" charset="0"/>
              </a:rPr>
              <a:t>Интеллектуальное развитие и воспитание дошкольников / Под ред. Л.Г. </a:t>
            </a:r>
            <a:r>
              <a:rPr lang="ru-RU" sz="2000" dirty="0" err="1">
                <a:solidFill>
                  <a:srgbClr val="7030A0"/>
                </a:solidFill>
                <a:latin typeface="Times New Roman" panose="02020603050405020304" pitchFamily="18" charset="0"/>
                <a:cs typeface="Times New Roman" panose="02020603050405020304" pitchFamily="18" charset="0"/>
              </a:rPr>
              <a:t>Нисканен</a:t>
            </a:r>
            <a:r>
              <a:rPr lang="ru-RU" sz="2000" dirty="0">
                <a:solidFill>
                  <a:srgbClr val="7030A0"/>
                </a:solidFill>
                <a:latin typeface="Times New Roman" panose="02020603050405020304" pitchFamily="18" charset="0"/>
                <a:cs typeface="Times New Roman" panose="02020603050405020304" pitchFamily="18" charset="0"/>
              </a:rPr>
              <a:t>. М., 2002.</a:t>
            </a:r>
          </a:p>
          <a:p>
            <a:pPr lvl="0"/>
            <a:r>
              <a:rPr lang="ru-RU" sz="2000" dirty="0">
                <a:solidFill>
                  <a:srgbClr val="7030A0"/>
                </a:solidFill>
                <a:latin typeface="Times New Roman" panose="02020603050405020304" pitchFamily="18" charset="0"/>
                <a:cs typeface="Times New Roman" panose="02020603050405020304" pitchFamily="18" charset="0"/>
              </a:rPr>
              <a:t>Кончина О.А., Свирская Л.В. Программа развития познавательных способностей детей 3—7 лет «Ключ к открытию мира». Новгород, 1995.</a:t>
            </a:r>
          </a:p>
          <a:p>
            <a:pPr lvl="0"/>
            <a:r>
              <a:rPr lang="ru-RU" sz="2000" dirty="0">
                <a:solidFill>
                  <a:srgbClr val="7030A0"/>
                </a:solidFill>
                <a:latin typeface="Times New Roman" panose="02020603050405020304" pitchFamily="18" charset="0"/>
                <a:cs typeface="Times New Roman" panose="02020603050405020304" pitchFamily="18" charset="0"/>
              </a:rPr>
              <a:t>Марцинковская Т.Д. Диагностика психического развития детей. М., 1997.</a:t>
            </a:r>
          </a:p>
          <a:p>
            <a:pPr lvl="0"/>
            <a:r>
              <a:rPr lang="ru-RU" sz="2000" dirty="0">
                <a:solidFill>
                  <a:srgbClr val="7030A0"/>
                </a:solidFill>
                <a:latin typeface="Times New Roman" panose="02020603050405020304" pitchFamily="18" charset="0"/>
                <a:cs typeface="Times New Roman" panose="02020603050405020304" pitchFamily="18" charset="0"/>
              </a:rPr>
              <a:t>Методика ознакомления детей с природой / Под ред. П.П. </a:t>
            </a:r>
            <a:r>
              <a:rPr lang="ru-RU" sz="2000" dirty="0" err="1">
                <a:solidFill>
                  <a:srgbClr val="7030A0"/>
                </a:solidFill>
                <a:latin typeface="Times New Roman" panose="02020603050405020304" pitchFamily="18" charset="0"/>
                <a:cs typeface="Times New Roman" panose="02020603050405020304" pitchFamily="18" charset="0"/>
              </a:rPr>
              <a:t>Са-моруковой</a:t>
            </a:r>
            <a:r>
              <a:rPr lang="ru-RU" sz="2000" dirty="0">
                <a:solidFill>
                  <a:srgbClr val="7030A0"/>
                </a:solidFill>
                <a:latin typeface="Times New Roman" panose="02020603050405020304" pitchFamily="18" charset="0"/>
                <a:cs typeface="Times New Roman" panose="02020603050405020304" pitchFamily="18" charset="0"/>
              </a:rPr>
              <a:t>. М., 1992.</a:t>
            </a:r>
          </a:p>
          <a:p>
            <a:pPr lvl="0"/>
            <a:r>
              <a:rPr lang="ru-RU" sz="2000" dirty="0" err="1">
                <a:solidFill>
                  <a:srgbClr val="7030A0"/>
                </a:solidFill>
                <a:latin typeface="Times New Roman" panose="02020603050405020304" pitchFamily="18" charset="0"/>
                <a:cs typeface="Times New Roman" panose="02020603050405020304" pitchFamily="18" charset="0"/>
              </a:rPr>
              <a:t>Новоторцева</a:t>
            </a:r>
            <a:r>
              <a:rPr lang="ru-RU" sz="2000" dirty="0">
                <a:solidFill>
                  <a:srgbClr val="7030A0"/>
                </a:solidFill>
                <a:latin typeface="Times New Roman" panose="02020603050405020304" pitchFamily="18" charset="0"/>
                <a:cs typeface="Times New Roman" panose="02020603050405020304" pitchFamily="18" charset="0"/>
              </a:rPr>
              <a:t> Н.В. Развитие речи детей. Ярославль, 1996.</a:t>
            </a:r>
          </a:p>
          <a:p>
            <a:pPr lvl="0"/>
            <a:r>
              <a:rPr lang="ru-RU" sz="2000" dirty="0">
                <a:solidFill>
                  <a:srgbClr val="7030A0"/>
                </a:solidFill>
                <a:latin typeface="Times New Roman" panose="02020603050405020304" pitchFamily="18" charset="0"/>
                <a:cs typeface="Times New Roman" panose="02020603050405020304" pitchFamily="18" charset="0"/>
              </a:rPr>
              <a:t>Огнева П. Играем по системе ТРИЗ // Дошкольное воспитание. 1998. № 5.</a:t>
            </a:r>
          </a:p>
          <a:p>
            <a:r>
              <a:rPr lang="ru-RU" dirty="0"/>
              <a:t/>
            </a:r>
            <a:br>
              <a:rPr lang="ru-RU" dirty="0"/>
            </a:br>
            <a:endParaRPr lang="ru-RU" dirty="0"/>
          </a:p>
        </p:txBody>
      </p:sp>
    </p:spTree>
    <p:extLst>
      <p:ext uri="{BB962C8B-B14F-4D97-AF65-F5344CB8AC3E}">
        <p14:creationId xmlns:p14="http://schemas.microsoft.com/office/powerpoint/2010/main" val="3183698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17837" y="654908"/>
            <a:ext cx="11145795" cy="5940088"/>
          </a:xfrm>
          <a:prstGeom prst="rect">
            <a:avLst/>
          </a:prstGeom>
          <a:noFill/>
        </p:spPr>
        <p:txBody>
          <a:bodyPr wrap="square" rtlCol="0">
            <a:spAutoFit/>
          </a:bodyPr>
          <a:lstStyle/>
          <a:p>
            <a:r>
              <a:rPr lang="ru-RU" sz="2000" i="1" u="sng" dirty="0">
                <a:solidFill>
                  <a:srgbClr val="FF0000"/>
                </a:solidFill>
              </a:rPr>
              <a:t>Интеллектуальное развитие ребенка</a:t>
            </a:r>
            <a:r>
              <a:rPr lang="ru-RU" sz="2000" i="1" dirty="0">
                <a:solidFill>
                  <a:srgbClr val="FF0000"/>
                </a:solidFill>
              </a:rPr>
              <a:t> </a:t>
            </a:r>
            <a:r>
              <a:rPr lang="ru-RU" sz="2000" dirty="0">
                <a:solidFill>
                  <a:srgbClr val="7030A0"/>
                </a:solidFill>
              </a:rPr>
              <a:t>— центральная задача психологов, педагогов, родителей. Владение способами и средствами познания дает ребенку возможность адекватно отражать, осознавать информационное пространство современного мира и ориентироваться в нем. Интеллектуально-познавательное действие совершается как во внешней, практической форме, так и в форме внутреннего умственного действия. В настоящее время в отечественной психологической науке определены этапы формирования умственных действий (П.Я. Гальперин, А.И. </a:t>
            </a:r>
            <a:r>
              <a:rPr lang="ru-RU" sz="2000" dirty="0" err="1">
                <a:solidFill>
                  <a:srgbClr val="7030A0"/>
                </a:solidFill>
              </a:rPr>
              <a:t>Раев</a:t>
            </a:r>
            <a:r>
              <a:rPr lang="ru-RU" sz="2000" dirty="0">
                <a:solidFill>
                  <a:srgbClr val="7030A0"/>
                </a:solidFill>
              </a:rPr>
              <a:t>, Н.Ф. Талызина и др.). Однако в педагогической науке и образовательной практике вопрос о способах формирования умственных действий у детей дошкольного возраста остается еще не до конца решенным. Ведущие педагоги и психологи (Д.Н. Богоявленский, А.В. </a:t>
            </a:r>
            <a:r>
              <a:rPr lang="ru-RU" sz="2000" dirty="0" err="1">
                <a:solidFill>
                  <a:srgbClr val="7030A0"/>
                </a:solidFill>
              </a:rPr>
              <a:t>Даринский</a:t>
            </a:r>
            <a:r>
              <a:rPr lang="ru-RU" sz="2000" dirty="0">
                <a:solidFill>
                  <a:srgbClr val="7030A0"/>
                </a:solidFill>
              </a:rPr>
              <a:t>, Е. Н. Кабанова-</a:t>
            </a:r>
            <a:r>
              <a:rPr lang="ru-RU" sz="2000" dirty="0" err="1">
                <a:solidFill>
                  <a:srgbClr val="7030A0"/>
                </a:solidFill>
              </a:rPr>
              <a:t>Меллер</a:t>
            </a:r>
            <a:r>
              <a:rPr lang="ru-RU" sz="2000" dirty="0">
                <a:solidFill>
                  <a:srgbClr val="7030A0"/>
                </a:solidFill>
              </a:rPr>
              <a:t>, А.А. </a:t>
            </a:r>
            <a:r>
              <a:rPr lang="ru-RU" sz="2000" dirty="0" err="1">
                <a:solidFill>
                  <a:srgbClr val="7030A0"/>
                </a:solidFill>
              </a:rPr>
              <a:t>Люблинская</a:t>
            </a:r>
            <a:r>
              <a:rPr lang="ru-RU" sz="2000" dirty="0">
                <a:solidFill>
                  <a:srgbClr val="7030A0"/>
                </a:solidFill>
              </a:rPr>
              <a:t>, Н.А. </a:t>
            </a:r>
            <a:r>
              <a:rPr lang="ru-RU" sz="2000" dirty="0" err="1">
                <a:solidFill>
                  <a:srgbClr val="7030A0"/>
                </a:solidFill>
              </a:rPr>
              <a:t>Менчинская</a:t>
            </a:r>
            <a:r>
              <a:rPr lang="ru-RU" sz="2000" dirty="0">
                <a:solidFill>
                  <a:srgbClr val="7030A0"/>
                </a:solidFill>
              </a:rPr>
              <a:t>, Н.Ф. Талызина и др.) считают интеллектуальные умения одним из показателей общего уровня умственного развития человека, фактором повышения качества знаний, развития их познавательной самостоятельности, активности и общих умственных способностей. Овладение интеллектуальными умениями способствует преодолению учебной нагрузки в школе и в профессиональной деятельности в дальнейшем – за счет интенсификации и гибкости мышления. Необходима целенаправленная работа по формированию у дошкольников основных (базовых) мыслительных (интеллектуальных) умений, которые лежат в основе процесса познания. Любая деятельность человека, как внешняя практическая, так и внутренняя психическая, имеет определенную структуру: потребность, мотив, цель, средства (действия и операции), результат. </a:t>
            </a:r>
          </a:p>
        </p:txBody>
      </p:sp>
    </p:spTree>
    <p:extLst>
      <p:ext uri="{BB962C8B-B14F-4D97-AF65-F5344CB8AC3E}">
        <p14:creationId xmlns:p14="http://schemas.microsoft.com/office/powerpoint/2010/main" val="3534832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556054" y="474344"/>
            <a:ext cx="11170508" cy="6217087"/>
          </a:xfrm>
          <a:prstGeom prst="rect">
            <a:avLst/>
          </a:prstGeom>
          <a:noFill/>
        </p:spPr>
        <p:txBody>
          <a:bodyPr wrap="square" rtlCol="0">
            <a:spAutoFit/>
          </a:bodyPr>
          <a:lstStyle/>
          <a:p>
            <a:r>
              <a:rPr lang="ru-RU" sz="2000" dirty="0" smtClean="0">
                <a:solidFill>
                  <a:srgbClr val="7030A0"/>
                </a:solidFill>
              </a:rPr>
              <a:t>     </a:t>
            </a:r>
            <a:r>
              <a:rPr lang="ru-RU" sz="2000" dirty="0" smtClean="0">
                <a:solidFill>
                  <a:srgbClr val="7030A0"/>
                </a:solidFill>
                <a:latin typeface="Times New Roman" panose="02020603050405020304" pitchFamily="18" charset="0"/>
                <a:cs typeface="Times New Roman" panose="02020603050405020304" pitchFamily="18" charset="0"/>
              </a:rPr>
              <a:t>В </a:t>
            </a:r>
            <a:r>
              <a:rPr lang="ru-RU" sz="2000" dirty="0">
                <a:solidFill>
                  <a:srgbClr val="7030A0"/>
                </a:solidFill>
                <a:latin typeface="Times New Roman" panose="02020603050405020304" pitchFamily="18" charset="0"/>
                <a:cs typeface="Times New Roman" panose="02020603050405020304" pitchFamily="18" charset="0"/>
              </a:rPr>
              <a:t>интеллектуальной деятельности многие ученые в качестве основного аппарата переработки информации, который обеспечивает получение нового, рассматривают </a:t>
            </a:r>
            <a:r>
              <a:rPr lang="ru-RU" sz="2000" b="1" dirty="0" smtClean="0">
                <a:solidFill>
                  <a:srgbClr val="7030A0"/>
                </a:solidFill>
                <a:latin typeface="Times New Roman" panose="02020603050405020304" pitchFamily="18" charset="0"/>
                <a:cs typeface="Times New Roman" panose="02020603050405020304" pitchFamily="18" charset="0"/>
              </a:rPr>
              <a:t>умственные действия</a:t>
            </a:r>
            <a:r>
              <a:rPr lang="ru-RU" sz="2000" b="1" dirty="0">
                <a:solidFill>
                  <a:srgbClr val="7030A0"/>
                </a:solidFill>
                <a:latin typeface="Times New Roman" panose="02020603050405020304" pitchFamily="18" charset="0"/>
                <a:cs typeface="Times New Roman" panose="02020603050405020304" pitchFamily="18" charset="0"/>
              </a:rPr>
              <a:t>:</a:t>
            </a:r>
            <a:r>
              <a:rPr lang="ru-RU" sz="2000" dirty="0">
                <a:solidFill>
                  <a:srgbClr val="7030A0"/>
                </a:solidFill>
                <a:latin typeface="Times New Roman" panose="02020603050405020304" pitchFamily="18" charset="0"/>
                <a:cs typeface="Times New Roman" panose="02020603050405020304" pitchFamily="18" charset="0"/>
              </a:rPr>
              <a:t> анализ, синтез, сравнение, классификацию, </a:t>
            </a:r>
            <a:r>
              <a:rPr lang="ru-RU" sz="2000" b="1" dirty="0">
                <a:solidFill>
                  <a:srgbClr val="7030A0"/>
                </a:solidFill>
                <a:latin typeface="Times New Roman" panose="02020603050405020304" pitchFamily="18" charset="0"/>
                <a:cs typeface="Times New Roman" panose="02020603050405020304" pitchFamily="18" charset="0"/>
              </a:rPr>
              <a:t>причинно-следственные связи</a:t>
            </a:r>
            <a:r>
              <a:rPr lang="ru-RU" sz="2000" dirty="0">
                <a:solidFill>
                  <a:srgbClr val="7030A0"/>
                </a:solidFill>
                <a:latin typeface="Times New Roman" panose="02020603050405020304" pitchFamily="18" charset="0"/>
                <a:cs typeface="Times New Roman" panose="02020603050405020304" pitchFamily="18" charset="0"/>
              </a:rPr>
              <a:t> и отношения и др.</a:t>
            </a:r>
          </a:p>
          <a:p>
            <a:r>
              <a:rPr lang="ru-RU" sz="2000" i="1" dirty="0">
                <a:solidFill>
                  <a:srgbClr val="FF0000"/>
                </a:solidFill>
                <a:latin typeface="Times New Roman" panose="02020603050405020304" pitchFamily="18" charset="0"/>
                <a:cs typeface="Times New Roman" panose="02020603050405020304" pitchFamily="18" charset="0"/>
              </a:rPr>
              <a:t>Причинно-следственная связь</a:t>
            </a:r>
            <a:r>
              <a:rPr lang="ru-RU" sz="2000" b="1" dirty="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 связь между явлениями, при котором одно явление, является причиной, при наличии определенных условий порождает другое явление – следствие.</a:t>
            </a:r>
          </a:p>
          <a:p>
            <a:r>
              <a:rPr lang="ru-RU" sz="2000" i="1" dirty="0">
                <a:solidFill>
                  <a:srgbClr val="FF0000"/>
                </a:solidFill>
                <a:latin typeface="Times New Roman" panose="02020603050405020304" pitchFamily="18" charset="0"/>
                <a:cs typeface="Times New Roman" panose="02020603050405020304" pitchFamily="18" charset="0"/>
              </a:rPr>
              <a:t>Рассуждение</a:t>
            </a:r>
            <a:r>
              <a:rPr lang="ru-RU" sz="2000" b="1" dirty="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 вид мыслительной деятельности, в котором одна мысль последовательно выводится из другой, одни суждения из </a:t>
            </a:r>
            <a:r>
              <a:rPr lang="ru-RU" sz="2000" dirty="0" smtClean="0">
                <a:solidFill>
                  <a:srgbClr val="7030A0"/>
                </a:solidFill>
                <a:latin typeface="Times New Roman" panose="02020603050405020304" pitchFamily="18" charset="0"/>
                <a:cs typeface="Times New Roman" panose="02020603050405020304" pitchFamily="18" charset="0"/>
              </a:rPr>
              <a:t>других </a:t>
            </a:r>
          </a:p>
          <a:p>
            <a:r>
              <a:rPr lang="ru-RU" sz="2000" i="1" dirty="0" smtClean="0">
                <a:solidFill>
                  <a:srgbClr val="FF0000"/>
                </a:solidFill>
                <a:latin typeface="Times New Roman" panose="02020603050405020304" pitchFamily="18" charset="0"/>
                <a:cs typeface="Times New Roman" panose="02020603050405020304" pitchFamily="18" charset="0"/>
              </a:rPr>
              <a:t>Умозаключение</a:t>
            </a:r>
            <a:r>
              <a:rPr lang="ru-RU" sz="2000" dirty="0">
                <a:solidFill>
                  <a:srgbClr val="7030A0"/>
                </a:solidFill>
                <a:latin typeface="Times New Roman" panose="02020603050405020304" pitchFamily="18" charset="0"/>
                <a:cs typeface="Times New Roman" panose="02020603050405020304" pitchFamily="18" charset="0"/>
              </a:rPr>
              <a:t> - вид рассуждения, в котором из уже известных суждений по правилам формальной логики выводятся еще не известные суждения</a:t>
            </a:r>
          </a:p>
          <a:p>
            <a:r>
              <a:rPr lang="ru-RU" sz="2000" dirty="0">
                <a:solidFill>
                  <a:srgbClr val="7030A0"/>
                </a:solidFill>
                <a:latin typeface="Times New Roman" panose="02020603050405020304" pitchFamily="18" charset="0"/>
                <a:cs typeface="Times New Roman" panose="02020603050405020304" pitchFamily="18" charset="0"/>
              </a:rPr>
              <a:t> </a:t>
            </a:r>
            <a:r>
              <a:rPr lang="ru-RU" sz="2000" i="1" dirty="0" smtClean="0">
                <a:solidFill>
                  <a:srgbClr val="FF0000"/>
                </a:solidFill>
                <a:latin typeface="Times New Roman" panose="02020603050405020304" pitchFamily="18" charset="0"/>
                <a:cs typeface="Times New Roman" panose="02020603050405020304" pitchFamily="18" charset="0"/>
              </a:rPr>
              <a:t>Доказательство</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 прием умственной деятельности, состоящий в обосновании определенного положения путем приведения суждений, истинность которых несомненна</a:t>
            </a:r>
          </a:p>
          <a:p>
            <a:r>
              <a:rPr lang="ru-RU" sz="2000" dirty="0">
                <a:solidFill>
                  <a:srgbClr val="7030A0"/>
                </a:solidFill>
                <a:latin typeface="Times New Roman" panose="02020603050405020304" pitchFamily="18" charset="0"/>
                <a:cs typeface="Times New Roman" panose="02020603050405020304" pitchFamily="18" charset="0"/>
              </a:rPr>
              <a:t> </a:t>
            </a:r>
            <a:r>
              <a:rPr lang="ru-RU" sz="2000" dirty="0" smtClean="0">
                <a:solidFill>
                  <a:srgbClr val="7030A0"/>
                </a:solidFill>
                <a:latin typeface="Times New Roman" panose="02020603050405020304" pitchFamily="18" charset="0"/>
                <a:cs typeface="Times New Roman" panose="02020603050405020304" pitchFamily="18" charset="0"/>
              </a:rPr>
              <a:t>Формирование </a:t>
            </a:r>
            <a:r>
              <a:rPr lang="ru-RU" sz="2000" dirty="0">
                <a:solidFill>
                  <a:srgbClr val="7030A0"/>
                </a:solidFill>
                <a:latin typeface="Times New Roman" panose="02020603050405020304" pitchFamily="18" charset="0"/>
                <a:cs typeface="Times New Roman" panose="02020603050405020304" pitchFamily="18" charset="0"/>
              </a:rPr>
              <a:t>у маленького ребенка мыслительных операций причинно-следственного характера необходимо начинать с 2-2,5 лет. Процесс этот сложный. Нельзя ожидать положительного результата, если игровые упражнения проводятся от случая к случаю. Для формирования умение устанавливать причинно-следственные связи объектов и явлений необходим системный подход.</a:t>
            </a:r>
          </a:p>
          <a:p>
            <a:r>
              <a:rPr lang="ru-RU" sz="2000" dirty="0">
                <a:solidFill>
                  <a:srgbClr val="7030A0"/>
                </a:solidFill>
                <a:latin typeface="Times New Roman" panose="02020603050405020304" pitchFamily="18" charset="0"/>
                <a:cs typeface="Times New Roman" panose="02020603050405020304" pitchFamily="18" charset="0"/>
              </a:rPr>
              <a:t>Основной формой работы являются игры и игровые упражнения, которые могут быть включены как в конспект занятия, так и в процессе игровой деятельности. В ходе работы обеспечивается постепенное усложнение умений</a:t>
            </a:r>
            <a:r>
              <a:rPr lang="ru-RU" sz="20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81627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a:ln>
            <a:solidFill>
              <a:srgbClr val="FFC000"/>
            </a:solidFill>
          </a:ln>
        </p:spPr>
      </p:pic>
      <p:sp>
        <p:nvSpPr>
          <p:cNvPr id="2" name="TextBox 1"/>
          <p:cNvSpPr txBox="1"/>
          <p:nvPr/>
        </p:nvSpPr>
        <p:spPr>
          <a:xfrm>
            <a:off x="2704069" y="605482"/>
            <a:ext cx="6783859" cy="1815882"/>
          </a:xfrm>
          <a:prstGeom prst="rect">
            <a:avLst/>
          </a:prstGeom>
          <a:noFill/>
        </p:spPr>
        <p:txBody>
          <a:bodyPr wrap="square" rtlCol="0">
            <a:spAutoFit/>
          </a:bodyPr>
          <a:lstStyle/>
          <a:p>
            <a:pPr algn="ctr"/>
            <a:r>
              <a:rPr lang="ru-RU" sz="2800" b="1" i="1" dirty="0">
                <a:solidFill>
                  <a:srgbClr val="00B0F0"/>
                </a:solidFill>
                <a:latin typeface="Times New Roman" panose="02020603050405020304" pitchFamily="18" charset="0"/>
                <a:cs typeface="Times New Roman" panose="02020603050405020304" pitchFamily="18" charset="0"/>
              </a:rPr>
              <a:t>Развитие действия установления причинно-следственных связей и отношений у детей</a:t>
            </a:r>
          </a:p>
          <a:p>
            <a:pPr algn="ctr"/>
            <a:r>
              <a:rPr lang="ru-RU" sz="2800" b="1" i="1" dirty="0">
                <a:solidFill>
                  <a:srgbClr val="00B0F0"/>
                </a:solidFill>
                <a:latin typeface="Times New Roman" panose="02020603050405020304" pitchFamily="18" charset="0"/>
                <a:cs typeface="Times New Roman" panose="02020603050405020304" pitchFamily="18" charset="0"/>
              </a:rPr>
              <a:t>СРЕДНИЙ ДОШКОЛЬНЫЙ ВОЗРАСТ</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996" y="2771003"/>
            <a:ext cx="4460787" cy="3345591"/>
          </a:xfrm>
          <a:prstGeom prst="rect">
            <a:avLst/>
          </a:prstGeom>
          <a:ln w="76200">
            <a:solidFill>
              <a:srgbClr val="FFC000"/>
            </a:solidFill>
          </a:ln>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5005" y="2769458"/>
            <a:ext cx="4462848" cy="3347136"/>
          </a:xfrm>
          <a:prstGeom prst="rect">
            <a:avLst/>
          </a:prstGeom>
          <a:ln w="76200">
            <a:solidFill>
              <a:srgbClr val="FFC000"/>
            </a:solidFill>
          </a:ln>
        </p:spPr>
      </p:pic>
    </p:spTree>
    <p:extLst>
      <p:ext uri="{BB962C8B-B14F-4D97-AF65-F5344CB8AC3E}">
        <p14:creationId xmlns:p14="http://schemas.microsoft.com/office/powerpoint/2010/main" val="1792302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461318" y="580768"/>
            <a:ext cx="11269362" cy="5632311"/>
          </a:xfrm>
          <a:prstGeom prst="rect">
            <a:avLst/>
          </a:prstGeom>
          <a:noFill/>
        </p:spPr>
        <p:txBody>
          <a:bodyPr wrap="square" rtlCol="0">
            <a:spAutoFit/>
          </a:bodyPr>
          <a:lstStyle/>
          <a:p>
            <a:r>
              <a:rPr lang="ru-RU" dirty="0" smtClean="0">
                <a:solidFill>
                  <a:srgbClr val="7030A0"/>
                </a:solidFill>
                <a:latin typeface="Times New Roman" panose="02020603050405020304" pitchFamily="18" charset="0"/>
                <a:cs typeface="Times New Roman" panose="02020603050405020304" pitchFamily="18" charset="0"/>
              </a:rPr>
              <a:t>     В </a:t>
            </a:r>
            <a:r>
              <a:rPr lang="ru-RU" dirty="0">
                <a:solidFill>
                  <a:srgbClr val="7030A0"/>
                </a:solidFill>
                <a:latin typeface="Times New Roman" panose="02020603050405020304" pitchFamily="18" charset="0"/>
                <a:cs typeface="Times New Roman" panose="02020603050405020304" pitchFamily="18" charset="0"/>
              </a:rPr>
              <a:t>средней группе закрепляются умения детей выявлять и объяснять причинно-следственные зависимости между внешне выраженными изменениями в воспринимаемых объектах, делать выводы и объяснять их. В связи с тем что у ребенка 4—5 лет уже имеется достаточный объем представлений, на основе которых он способен решать конкретные задачи, в том числе и определение причин событий, в среднем дошкольном возрасте можно формировать у детей умение обнаруживать и объяснять скрытые причинно-следственные связи.</a:t>
            </a:r>
          </a:p>
          <a:p>
            <a:r>
              <a:rPr lang="ru-RU" dirty="0">
                <a:solidFill>
                  <a:srgbClr val="7030A0"/>
                </a:solidFill>
                <a:latin typeface="Times New Roman" panose="02020603050405020304" pitchFamily="18" charset="0"/>
                <a:cs typeface="Times New Roman" panose="02020603050405020304" pitchFamily="18" charset="0"/>
              </a:rPr>
              <a:t>В процессе организации различных видов познавательной деятельности — экскурсий, наблюдений за природой, бесед, чтения — воспитатель не только обогащает их знания, но и активно привлекает к выявлению связей между объектами, способствует пониманию того, что в окружающем мире постоянно происходят взаимосвязанные изменения.</a:t>
            </a:r>
          </a:p>
          <a:p>
            <a:r>
              <a:rPr lang="ru-RU" dirty="0">
                <a:solidFill>
                  <a:srgbClr val="7030A0"/>
                </a:solidFill>
                <a:latin typeface="Times New Roman" panose="02020603050405020304" pitchFamily="18" charset="0"/>
                <a:cs typeface="Times New Roman" panose="02020603050405020304" pitchFamily="18" charset="0"/>
              </a:rPr>
              <a:t>Наблюдая за дождем, дети видят, как постепенно темнеет песок, а на асфальтовой дорожке образуются лужицы. Воспитатель рассуждает с детьми, почему луж нет на песке, клумбе с цветами. Дети вспоминают, как легко они втыкают палочку в песок и землю, потому что они рыхлые и мягкие, поэтому дождевая вода впитывается, а асфальт твердый, и вода остается наверху, образуя лужицы.</a:t>
            </a:r>
          </a:p>
          <a:p>
            <a:r>
              <a:rPr lang="ru-RU" dirty="0">
                <a:solidFill>
                  <a:srgbClr val="7030A0"/>
                </a:solidFill>
                <a:latin typeface="Times New Roman" panose="02020603050405020304" pitchFamily="18" charset="0"/>
                <a:cs typeface="Times New Roman" panose="02020603050405020304" pitchFamily="18" charset="0"/>
              </a:rPr>
              <a:t>Или же, например, после чтения сказки «Три медведя» воспитатель задает вопрос: «Как вы думаете, почему Маша сумела убежать от медведей?» Дети высказывают предположения: «Потому что Маша умела быстро бегать», «Медведи очень удивились и от удивления не могли даже сдвинуться с места» и др. Воспитатель помогает детям вспомнить сказку, в которой написано, что окошечко в домике у медведей было небольшое, а Маша была маленькой. Дети дают ответ, адекватный содержанию сказки: «Маша была маленькая и ловкая, поэтому ей удалось быстро выскочить из домика через небольшое окно и убегать, а медведи застряли в нем, потому что они большие».</a:t>
            </a:r>
          </a:p>
        </p:txBody>
      </p:sp>
    </p:spTree>
    <p:extLst>
      <p:ext uri="{BB962C8B-B14F-4D97-AF65-F5344CB8AC3E}">
        <p14:creationId xmlns:p14="http://schemas.microsoft.com/office/powerpoint/2010/main" val="110490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597242" y="407277"/>
            <a:ext cx="11364099" cy="6217087"/>
          </a:xfrm>
          <a:prstGeom prst="rect">
            <a:avLst/>
          </a:prstGeom>
          <a:noFill/>
        </p:spPr>
        <p:txBody>
          <a:bodyPr wrap="square" rtlCol="0">
            <a:spAutoFit/>
          </a:bodyPr>
          <a:lstStyle/>
          <a:p>
            <a:r>
              <a:rPr lang="ru-RU" dirty="0" smtClean="0"/>
              <a:t>       </a:t>
            </a:r>
            <a:r>
              <a:rPr lang="ru-RU" sz="2000" dirty="0" smtClean="0">
                <a:solidFill>
                  <a:srgbClr val="7030A0"/>
                </a:solidFill>
                <a:latin typeface="Times New Roman" panose="02020603050405020304" pitchFamily="18" charset="0"/>
                <a:cs typeface="Times New Roman" panose="02020603050405020304" pitchFamily="18" charset="0"/>
              </a:rPr>
              <a:t>Воспитатель </a:t>
            </a:r>
            <a:r>
              <a:rPr lang="ru-RU" sz="2000" dirty="0">
                <a:solidFill>
                  <a:srgbClr val="7030A0"/>
                </a:solidFill>
                <a:latin typeface="Times New Roman" panose="02020603050405020304" pitchFamily="18" charset="0"/>
                <a:cs typeface="Times New Roman" panose="02020603050405020304" pitchFamily="18" charset="0"/>
              </a:rPr>
              <a:t>использует готовые загадки или придумывает их если считает нужным уточнить понимание детьми взаимосвязи объектов или явлений. Разумеется, каждая разгадка подлежит объяснению, воспитатель интересуется, как ребенок нашел отгадку, почему она соответствует данной загадке. Пытаясь найти отгадку, дети на вербальном (словесном) уровне устанавливают связи между различными характеристиками объекта или явления.</a:t>
            </a:r>
          </a:p>
          <a:p>
            <a:r>
              <a:rPr lang="ru-RU" sz="2000" dirty="0">
                <a:solidFill>
                  <a:srgbClr val="7030A0"/>
                </a:solidFill>
                <a:latin typeface="Times New Roman" panose="02020603050405020304" pitchFamily="18" charset="0"/>
                <a:cs typeface="Times New Roman" panose="02020603050405020304" pitchFamily="18" charset="0"/>
              </a:rPr>
              <a:t>Или, например, выходя на прогулку зимой, дети прямо у крылечка, где дорожка посыпана песком, усаживаются на санки и пробуют везти друг друга. Однако им очень тяжело, тогда они подхватывают санки и бегут на участок, где песка нет. Воспитатель опять обращается к ним с вопросами, помогающими объяснить свои действия. При повторении подобных ситуаций и их последующем анализе дети начинают понимать уже общую, закономерную связь между особенностями поверхности, по которой что-либо перемещается, и характером движения по ней объекта.</a:t>
            </a:r>
          </a:p>
          <a:p>
            <a:r>
              <a:rPr lang="ru-RU" sz="2000" dirty="0" smtClean="0">
                <a:solidFill>
                  <a:srgbClr val="7030A0"/>
                </a:solidFill>
                <a:latin typeface="Times New Roman" panose="02020603050405020304" pitchFamily="18" charset="0"/>
                <a:cs typeface="Times New Roman" panose="02020603050405020304" pitchFamily="18" charset="0"/>
              </a:rPr>
              <a:t>    Весной</a:t>
            </a:r>
            <a:r>
              <a:rPr lang="ru-RU" sz="2000" dirty="0">
                <a:solidFill>
                  <a:srgbClr val="7030A0"/>
                </a:solidFill>
                <a:latin typeface="Times New Roman" panose="02020603050405020304" pitchFamily="18" charset="0"/>
                <a:cs typeface="Times New Roman" panose="02020603050405020304" pitchFamily="18" charset="0"/>
              </a:rPr>
              <a:t>, когда начинает пригревать солнышко и таять снег, воспитатель обращает внимание детей на то, что с одной стороны здания детского сада снега уже почти не осталось, а с другой его еще много. Дети называют возможные причины, рассуждают, с помощью взрослого делают выводы.</a:t>
            </a:r>
          </a:p>
          <a:p>
            <a:r>
              <a:rPr lang="ru-RU" sz="2000" dirty="0">
                <a:solidFill>
                  <a:srgbClr val="7030A0"/>
                </a:solidFill>
                <a:latin typeface="Times New Roman" panose="02020603050405020304" pitchFamily="18" charset="0"/>
                <a:cs typeface="Times New Roman" panose="02020603050405020304" pitchFamily="18" charset="0"/>
              </a:rPr>
              <a:t>Другая, довольно часто встречающаяся ситуация. Дети рисуют на занятии по изобразительной деятельности и подбегают к воспитателю с жалобой, что у них сломался карандаш, просят его очинить. Воспитатель берет в руки карандаш со сломанным стержнем и вслух рассуждает, почему он мог сломаться. Дети помогают предположить: потому что на него сильно нажимали при рисовании, уронили на пол, ударили им обо что-то твердое и т.д.</a:t>
            </a:r>
          </a:p>
          <a:p>
            <a:endParaRPr lang="ru-RU" dirty="0"/>
          </a:p>
        </p:txBody>
      </p:sp>
    </p:spTree>
    <p:extLst>
      <p:ext uri="{BB962C8B-B14F-4D97-AF65-F5344CB8AC3E}">
        <p14:creationId xmlns:p14="http://schemas.microsoft.com/office/powerpoint/2010/main" val="4286483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506626" y="593125"/>
            <a:ext cx="11318789" cy="5324535"/>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      </a:t>
            </a:r>
            <a:r>
              <a:rPr lang="ru-RU" sz="2000" dirty="0" smtClean="0">
                <a:solidFill>
                  <a:srgbClr val="7030A0"/>
                </a:solidFill>
                <a:latin typeface="Times New Roman" panose="02020603050405020304" pitchFamily="18" charset="0"/>
                <a:cs typeface="Times New Roman" panose="02020603050405020304" pitchFamily="18" charset="0"/>
              </a:rPr>
              <a:t>Воспитатель </a:t>
            </a:r>
            <a:r>
              <a:rPr lang="ru-RU" sz="2000" dirty="0">
                <a:solidFill>
                  <a:srgbClr val="7030A0"/>
                </a:solidFill>
                <a:latin typeface="Times New Roman" panose="02020603050405020304" pitchFamily="18" charset="0"/>
                <a:cs typeface="Times New Roman" panose="02020603050405020304" pitchFamily="18" charset="0"/>
              </a:rPr>
              <a:t>может специально создавать ситуации, чтобы упражнять детей в определении причины и следствия. Например, организуется небольшой эксперимент. В два одинаковой высоты сосуда (стакан, банку) накладывают до краев снег. Один сосуд со снегом ставят возле батареи, а другой в прохладное место. Дети наблюдают, что происходит со снегом в разных местах комнаты, рассуждают, почему в банке, стоящей у батареи, снег быстро растаял, а в другой — нет.</a:t>
            </a:r>
          </a:p>
          <a:p>
            <a:r>
              <a:rPr lang="ru-RU" sz="2000" dirty="0">
                <a:solidFill>
                  <a:srgbClr val="7030A0"/>
                </a:solidFill>
                <a:latin typeface="Times New Roman" panose="02020603050405020304" pitchFamily="18" charset="0"/>
                <a:cs typeface="Times New Roman" panose="02020603050405020304" pitchFamily="18" charset="0"/>
              </a:rPr>
              <a:t>Эффективный прием развития у детей умения устанавливать причинно-следственные связи — разбор игр-путаниц, которые имеются в различных методических пособиях, журналах, развивающей литературе для детей.</a:t>
            </a:r>
          </a:p>
          <a:p>
            <a:r>
              <a:rPr lang="ru-RU" sz="2000" dirty="0">
                <a:solidFill>
                  <a:srgbClr val="7030A0"/>
                </a:solidFill>
                <a:latin typeface="Times New Roman" panose="02020603050405020304" pitchFamily="18" charset="0"/>
                <a:cs typeface="Times New Roman" panose="02020603050405020304" pitchFamily="18" charset="0"/>
              </a:rPr>
              <a:t>Важнейшая характеристика причинно-следственных связей — временная последовательность. Задача воспитателя — помочь ребенку осознать ее. Для ее реализации воспитатель использует формы и методы работы независимо от того, по какой </a:t>
            </a:r>
            <a:r>
              <a:rPr lang="ru-RU" sz="2000" dirty="0" err="1">
                <a:solidFill>
                  <a:srgbClr val="7030A0"/>
                </a:solidFill>
                <a:latin typeface="Times New Roman" panose="02020603050405020304" pitchFamily="18" charset="0"/>
                <a:cs typeface="Times New Roman" panose="02020603050405020304" pitchFamily="18" charset="0"/>
              </a:rPr>
              <a:t>воспитательно</a:t>
            </a:r>
            <a:r>
              <a:rPr lang="ru-RU" sz="2000" dirty="0">
                <a:solidFill>
                  <a:srgbClr val="7030A0"/>
                </a:solidFill>
                <a:latin typeface="Times New Roman" panose="02020603050405020304" pitchFamily="18" charset="0"/>
                <a:cs typeface="Times New Roman" panose="02020603050405020304" pitchFamily="18" charset="0"/>
              </a:rPr>
              <a:t>-образовательной программе он работает с детьми. На основе предлагаемых разработок и рекомендаций воспитатель планирует процесс и содержание своей работы по формированию представления о временной последовательности.</a:t>
            </a:r>
          </a:p>
          <a:p>
            <a:r>
              <a:rPr lang="ru-RU" sz="2000" dirty="0">
                <a:solidFill>
                  <a:srgbClr val="7030A0"/>
                </a:solidFill>
                <a:latin typeface="Times New Roman" panose="02020603050405020304" pitchFamily="18" charset="0"/>
                <a:cs typeface="Times New Roman" panose="02020603050405020304" pitchFamily="18" charset="0"/>
              </a:rPr>
              <a:t>Обучая детей умению различать причину и следствие события или явления, изменения состояния объекта, воспитатель показывает прямые и обратные внешне представленные взаимосвязи. В то же время он стимулирует к видению и прогнозированию скрытых связей, что для детей 4—5 лет еще довольно затруднительно</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09507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05481" y="457200"/>
            <a:ext cx="10812162" cy="6555641"/>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Однако </a:t>
            </a:r>
            <a:r>
              <a:rPr lang="ru-RU" sz="2000" dirty="0">
                <a:solidFill>
                  <a:srgbClr val="7030A0"/>
                </a:solidFill>
                <a:latin typeface="Times New Roman" panose="02020603050405020304" pitchFamily="18" charset="0"/>
                <a:cs typeface="Times New Roman" panose="02020603050405020304" pitchFamily="18" charset="0"/>
              </a:rPr>
              <a:t>ставить и решать эту задачу необходимо. Безусловно, очень важны постоянное обогащение чувственного опыта детей, формирование у них адекватных представлений об окружающем, развитие способности к анализу, синтезу, сравнению воспринимаемых объектов и явлений, их свойств, качеств и функций.</a:t>
            </a:r>
          </a:p>
          <a:p>
            <a:r>
              <a:rPr lang="ru-RU" sz="2000" dirty="0">
                <a:solidFill>
                  <a:srgbClr val="7030A0"/>
                </a:solidFill>
                <a:latin typeface="Times New Roman" panose="02020603050405020304" pitchFamily="18" charset="0"/>
                <a:cs typeface="Times New Roman" panose="02020603050405020304" pitchFamily="18" charset="0"/>
              </a:rPr>
              <a:t>Воспитатель вместе с ребенком анализирует, сравнивает, выявляет причинно-следственные зависимости, отбирая для этого объекты и явления, интересующие детей и доступные их пониманию. Исследованию подвергаются свойства и качества материалов, функциональное назначение предметов, объекты природоведения, временные понятия и т.д.</a:t>
            </a:r>
          </a:p>
          <a:p>
            <a:r>
              <a:rPr lang="ru-RU" sz="2000" dirty="0">
                <a:solidFill>
                  <a:srgbClr val="7030A0"/>
                </a:solidFill>
                <a:latin typeface="Times New Roman" panose="02020603050405020304" pitchFamily="18" charset="0"/>
                <a:cs typeface="Times New Roman" panose="02020603050405020304" pitchFamily="18" charset="0"/>
              </a:rPr>
              <a:t>Ребенку иногда трудно облечь свои мысли в слова. Помочь ему воспитатель может, работая над обогащением словаря и грамматическим строем речи, обучая его строить сложноподчиненные предложения, употреблять союзные слова «потому что», «так как», «поэтому</a:t>
            </a:r>
            <a:r>
              <a:rPr lang="ru-RU" sz="2000" dirty="0" smtClean="0">
                <a:solidFill>
                  <a:srgbClr val="7030A0"/>
                </a:solidFill>
                <a:latin typeface="Times New Roman" panose="02020603050405020304" pitchFamily="18" charset="0"/>
                <a:cs typeface="Times New Roman" panose="02020603050405020304" pitchFamily="18" charset="0"/>
              </a:rPr>
              <a:t>».</a:t>
            </a:r>
            <a:r>
              <a:rPr lang="ru-RU" sz="2000" dirty="0">
                <a:solidFill>
                  <a:srgbClr val="7030A0"/>
                </a:solidFill>
                <a:latin typeface="Times New Roman" panose="02020603050405020304" pitchFamily="18" charset="0"/>
                <a:cs typeface="Times New Roman" panose="02020603050405020304" pitchFamily="18" charset="0"/>
              </a:rPr>
              <a:t> В средней группе дети знакомятся со свойствами глины, дерева, металла, ткани. Они могут выделять их свойства и аргументировать свои суждения. Воспитатель использует эти знания, чтобы на их основе помогать устанавливать причинно-следственные связи. Так, беседуя с детьми о мебели, он спрашивает, чем они похожи. Выяснив, что все они преимущественно сделаны из дерева, воспитатель предлагает детям подумать, почему для изготовления мебели выбран именно этот материал. Он помогает детям припомнить свойства дерева и соотнести их с назначением мебели: деревянная, потому что дерево — прочное, легкое, красивое. Аналогично можно рассуждать с детьми и по поводу изготовления мебели из других материалов.</a:t>
            </a:r>
          </a:p>
          <a:p>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613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1999" cy="6857143"/>
          </a:xfrm>
          <a:prstGeom prst="rect">
            <a:avLst/>
          </a:prstGeom>
        </p:spPr>
      </p:pic>
      <p:sp>
        <p:nvSpPr>
          <p:cNvPr id="2" name="TextBox 1"/>
          <p:cNvSpPr txBox="1"/>
          <p:nvPr/>
        </p:nvSpPr>
        <p:spPr>
          <a:xfrm>
            <a:off x="605481" y="457200"/>
            <a:ext cx="10812162" cy="707886"/>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6119" y="811143"/>
            <a:ext cx="10787449" cy="5016758"/>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    Дети </a:t>
            </a:r>
            <a:r>
              <a:rPr lang="ru-RU" sz="2000" dirty="0">
                <a:solidFill>
                  <a:srgbClr val="7030A0"/>
                </a:solidFill>
                <a:latin typeface="Times New Roman" panose="02020603050405020304" pitchFamily="18" charset="0"/>
                <a:cs typeface="Times New Roman" panose="02020603050405020304" pitchFamily="18" charset="0"/>
              </a:rPr>
              <a:t>средней группы проявляют интерес к природным явлениям, интересуются сменой частей суток, времен года. Этот интерес воспитатель использует для решения задачи формирования у детей умении распознавать причины роста растений, зависимости деятельности человека от времени суток, изменений в природе. Так, наблюдая с детьми за развитием растения из семечка, воспитатель обращает их внимание на условия, необходимые для его роста: «Почему за выходные дни цветок заметно подрос (выше метки)?» — «А потому что его хорошо полили, ему тепло и светло». — «Почему весной на деревьях появляются зеленые листья, тогда как зимой их нет?» — «Потому что солнце стало пригревать, больше света днем, снег растаял и напоил влагой землю. Это и нужно деревьям, чтобы из почек появились листья» и т.д.</a:t>
            </a:r>
          </a:p>
          <a:p>
            <a:r>
              <a:rPr lang="ru-RU" sz="2000" dirty="0">
                <a:solidFill>
                  <a:srgbClr val="7030A0"/>
                </a:solidFill>
                <a:latin typeface="Times New Roman" panose="02020603050405020304" pitchFamily="18" charset="0"/>
                <a:cs typeface="Times New Roman" panose="02020603050405020304" pitchFamily="18" charset="0"/>
              </a:rPr>
              <a:t>Из собственного опыта дети знают, что есть определенная последовательность в смене времен года. Воспитатель объясняет им в доступной форме, почему так происходит. Зимой природа отдыхает (спит), пробуждается и оживает весной, расцветает и плодоносит летом, отдает свои плоды и снова готовится к отдыху осенью. Важно, чтобы дети 4—5 лет точно связывали время года с характерными явлениями природы и занятиями людей. Это можно делать во время наблюдений, при чтении книг, рассматривании иллюстраций и закреплять в ходе игр типа «Так бывает или нет?» и др.</a:t>
            </a:r>
          </a:p>
        </p:txBody>
      </p:sp>
    </p:spTree>
    <p:extLst>
      <p:ext uri="{BB962C8B-B14F-4D97-AF65-F5344CB8AC3E}">
        <p14:creationId xmlns:p14="http://schemas.microsoft.com/office/powerpoint/2010/main" val="2420501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2171</Words>
  <Application>Microsoft Office PowerPoint</Application>
  <PresentationFormat>Широкоэкранный</PresentationFormat>
  <Paragraphs>127</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lapyshka70@yandex.ru</dc:creator>
  <cp:lastModifiedBy>lapyshka70@yandex.ru</cp:lastModifiedBy>
  <cp:revision>12</cp:revision>
  <dcterms:created xsi:type="dcterms:W3CDTF">2019-11-12T15:33:11Z</dcterms:created>
  <dcterms:modified xsi:type="dcterms:W3CDTF">2019-11-12T17:17:22Z</dcterms:modified>
</cp:coreProperties>
</file>